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478" r:id="rId2"/>
    <p:sldId id="479" r:id="rId3"/>
    <p:sldId id="525" r:id="rId4"/>
    <p:sldId id="528" r:id="rId5"/>
    <p:sldId id="530" r:id="rId6"/>
    <p:sldId id="531" r:id="rId7"/>
    <p:sldId id="547" r:id="rId8"/>
    <p:sldId id="533" r:id="rId9"/>
    <p:sldId id="51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3DB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85" autoAdjust="0"/>
    <p:restoredTop sz="89591" autoAdjust="0"/>
  </p:normalViewPr>
  <p:slideViewPr>
    <p:cSldViewPr>
      <p:cViewPr varScale="1">
        <p:scale>
          <a:sx n="102" d="100"/>
          <a:sy n="102" d="100"/>
        </p:scale>
        <p:origin x="148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27FE9B-37FA-468D-9142-5741C81BBB5D}" type="datetimeFigureOut">
              <a:rPr lang="uk-UA"/>
              <a:pPr>
                <a:defRPr/>
              </a:pPr>
              <a:t>23.12.2021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8DDC28C-D837-4FC8-88A0-10A635D08CDD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1FE71-04AF-4655-8FF9-C8C5D0E24798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97CDF-341F-4895-BA2C-9765D11DC7A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9AAD8-6FCA-4197-B1AF-BF083A5DCA0D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3C2D8-DCD1-45FE-84E6-E5299C638AF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43000" y="731838"/>
            <a:ext cx="3124200" cy="347503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19600" y="731838"/>
            <a:ext cx="3124200" cy="347503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07DDA-39CA-43D1-90F0-DC73ADDEAA02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1465D-A4C4-41DE-90F8-1EC3C40F272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1_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43000" y="731838"/>
            <a:ext cx="3124200" cy="1660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419600" y="731838"/>
            <a:ext cx="3124200" cy="1660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143000" y="2544763"/>
            <a:ext cx="3124200" cy="166211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419600" y="2544763"/>
            <a:ext cx="3124200" cy="166211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37A39-CAF3-4EA5-A53E-6C7313260369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5CFE0-3BEA-4628-B81A-78620D7F662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43000" y="731838"/>
            <a:ext cx="3124200" cy="3475037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419600" y="731838"/>
            <a:ext cx="3124200" cy="166052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419600" y="2544763"/>
            <a:ext cx="3124200" cy="1662112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3C90C-4646-49E7-94ED-449CE75AF891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D4E61-3D31-4FA3-9801-A3AB8C40F18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F9DBB-095E-4D80-8849-49122D68E010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64787-26BE-4FA7-8B9C-87FF38A392F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6B86E-D0AE-4ADB-A648-D6CAA18E8DE0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D80A5-4EF9-45EE-A80B-7A50ED18F2B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45D3B-A483-4ED3-AC20-B7AFD78DD0B0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2DA94-5A06-4FAD-8E62-ED31A96D9D5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98CDC-C368-46BD-B04B-1BDBA1EED496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FBC82-25CD-4E7C-BB46-036D967BDC6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A1CD3-6C8B-439B-B06A-F334A8F9FED9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F58AA-732E-4326-8F38-6E98447676C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B1B0-8AAE-4775-AF04-D4FF65A981DA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D2E8A-6A79-41A1-86F9-6A16EC4E773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6B9A1-68EE-4973-A14D-4E0566DDAD2C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CE85F-BF9A-4D80-AD8F-997AE86711D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80293-E3B3-4081-B30D-3A94B542B8D2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3F2C1-EAE2-4857-806A-4C31A0A723A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73FE8C-91E1-4226-84E4-F992FE4C8001}" type="datetimeFigureOut">
              <a:rPr lang="ru-RU"/>
              <a:pPr>
                <a:defRPr/>
              </a:pPr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8C307F-6338-4CF1-8E3A-69808481756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75" r:id="rId8"/>
    <p:sldLayoutId id="2147483667" r:id="rId9"/>
    <p:sldLayoutId id="2147483666" r:id="rId10"/>
    <p:sldLayoutId id="2147483665" r:id="rId11"/>
    <p:sldLayoutId id="2147483664" r:id="rId12"/>
    <p:sldLayoutId id="2147483663" r:id="rId13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/>
          </p:cNvSpPr>
          <p:nvPr>
            <p:ph type="body" idx="4294967295"/>
          </p:nvPr>
        </p:nvSpPr>
        <p:spPr>
          <a:xfrm>
            <a:off x="900113" y="1196752"/>
            <a:ext cx="7416800" cy="5202461"/>
          </a:xfrm>
        </p:spPr>
        <p:txBody>
          <a:bodyPr/>
          <a:lstStyle/>
          <a:p>
            <a:pPr algn="ctr">
              <a:buFont typeface="Georgia" pitchFamily="18" charset="0"/>
              <a:buNone/>
            </a:pPr>
            <a:r>
              <a:rPr lang="ru-RU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РІВНІ</a:t>
            </a:r>
            <a:br>
              <a:rPr lang="ru-RU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підтримки в освітньому процесі </a:t>
            </a:r>
            <a:endParaRPr lang="ru-RU" sz="5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 bwMode="auto">
          <a:xfrm>
            <a:off x="468313" y="260648"/>
            <a:ext cx="8351837" cy="5184574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l">
              <a:buFont typeface="Georgia" pitchFamily="18" charset="0"/>
              <a:buNone/>
            </a:pPr>
            <a:r>
              <a:rPr lang="uk-UA" sz="2800" dirty="0">
                <a:solidFill>
                  <a:srgbClr val="0070C0"/>
                </a:solidFill>
                <a:effectLst/>
                <a:latin typeface="Times New Roman" pitchFamily="18" charset="0"/>
              </a:rPr>
              <a:t>1. Постанова КМУ від 15.09.2021  № 957 «Про затвердження Порядку організації інклюзивного навчання у  закладах загальної середньої освіти».</a:t>
            </a:r>
            <a:br>
              <a:rPr lang="uk-UA" sz="2800" dirty="0">
                <a:solidFill>
                  <a:srgbClr val="0070C0"/>
                </a:solidFill>
                <a:effectLst/>
                <a:latin typeface="Times New Roman" pitchFamily="18" charset="0"/>
              </a:rPr>
            </a:br>
            <a:br>
              <a:rPr lang="uk-UA" sz="2800" dirty="0">
                <a:solidFill>
                  <a:srgbClr val="0070C0"/>
                </a:solidFill>
                <a:effectLst/>
                <a:latin typeface="Times New Roman" pitchFamily="18" charset="0"/>
              </a:rPr>
            </a:br>
            <a:r>
              <a:rPr lang="uk-UA" sz="2800" dirty="0">
                <a:solidFill>
                  <a:srgbClr val="0070C0"/>
                </a:solidFill>
                <a:effectLst/>
                <a:latin typeface="Times New Roman" pitchFamily="18" charset="0"/>
              </a:rPr>
              <a:t>2. Постанова КМУ від 28.07.2021 № 769 «Про внесення змін до постанови КМУ від 10 квітня 2019 р. №  530».</a:t>
            </a:r>
            <a:br>
              <a:rPr lang="uk-UA" sz="2800" dirty="0">
                <a:solidFill>
                  <a:srgbClr val="0070C0"/>
                </a:solidFill>
                <a:effectLst/>
                <a:latin typeface="Times New Roman" pitchFamily="18" charset="0"/>
              </a:rPr>
            </a:br>
            <a:r>
              <a:rPr lang="uk-UA" sz="2800" dirty="0">
                <a:solidFill>
                  <a:srgbClr val="0070C0"/>
                </a:solidFill>
                <a:effectLst/>
                <a:latin typeface="Times New Roman" pitchFamily="18" charset="0"/>
              </a:rPr>
              <a:t>   </a:t>
            </a:r>
            <a:br>
              <a:rPr lang="uk-UA" sz="20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br>
              <a:rPr lang="uk-UA" sz="20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br>
              <a:rPr lang="uk-UA" sz="1600" dirty="0">
                <a:solidFill>
                  <a:schemeClr val="tx1"/>
                </a:solidFill>
                <a:effectLst/>
                <a:latin typeface="Times New Roman" pitchFamily="18" charset="0"/>
              </a:rPr>
            </a:br>
            <a:endParaRPr lang="ru-RU" sz="160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410" name="Rectangle 157"/>
          <p:cNvSpPr>
            <a:spLocks noChangeArrowheads="1"/>
          </p:cNvSpPr>
          <p:nvPr/>
        </p:nvSpPr>
        <p:spPr bwMode="auto">
          <a:xfrm>
            <a:off x="0" y="195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ru-RU">
              <a:latin typeface="Arial" charset="0"/>
            </a:endParaRP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1D06F21-3F4C-4327-B26C-3000D2C13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25392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BB784698-2F09-4F8E-9433-9A869A130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-481519"/>
            <a:ext cx="6984776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ru-RU" sz="4900" b="0" i="0" u="none" strike="noStrike" cap="none" normalizeH="0" baseline="0" dirty="0">
              <a:ln>
                <a:noFill/>
              </a:ln>
              <a:solidFill>
                <a:srgbClr val="3A3838"/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uk-UA" altLang="ru-RU" sz="4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endParaRPr kumimoji="0" lang="uk-UA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type="body" idx="4294967295"/>
          </p:nvPr>
        </p:nvSpPr>
        <p:spPr>
          <a:xfrm>
            <a:off x="0" y="260648"/>
            <a:ext cx="8964488" cy="6480720"/>
          </a:xfrm>
        </p:spPr>
        <p:txBody>
          <a:bodyPr/>
          <a:lstStyle/>
          <a:p>
            <a:pPr marL="46037" indent="0" algn="ctr">
              <a:lnSpc>
                <a:spcPct val="80000"/>
              </a:lnSpc>
              <a:buNone/>
            </a:pPr>
            <a:r>
              <a:rPr lang="uk-UA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рівень (надається дітям, які мають труднощі І ступеня прояву (поодинокі, незначні)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037" indent="0" algn="ctr">
              <a:lnSpc>
                <a:spcPct val="80000"/>
              </a:lnSpc>
              <a:buNone/>
            </a:pPr>
            <a:endParaRPr lang="ru-RU" sz="1700" b="1" i="1" dirty="0"/>
          </a:p>
          <a:p>
            <a:pPr marL="46037" indent="0" algn="ctr">
              <a:lnSpc>
                <a:spcPct val="80000"/>
              </a:lnSpc>
              <a:buNone/>
            </a:pPr>
            <a:endParaRPr lang="ru-RU" sz="1700" b="1" i="1" dirty="0"/>
          </a:p>
        </p:txBody>
      </p:sp>
      <p:graphicFrame>
        <p:nvGraphicFramePr>
          <p:cNvPr id="2" name="Таблиця 2">
            <a:extLst>
              <a:ext uri="{FF2B5EF4-FFF2-40B4-BE49-F238E27FC236}">
                <a16:creationId xmlns:a16="http://schemas.microsoft.com/office/drawing/2014/main" id="{62F66114-F246-4573-BC80-33D2D4E0E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316900"/>
              </p:ext>
            </p:extLst>
          </p:nvPr>
        </p:nvGraphicFramePr>
        <p:xfrm>
          <a:off x="158957" y="566564"/>
          <a:ext cx="8784975" cy="6030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3">
                  <a:extLst>
                    <a:ext uri="{9D8B030D-6E8A-4147-A177-3AD203B41FA5}">
                      <a16:colId xmlns:a16="http://schemas.microsoft.com/office/drawing/2014/main" val="201473608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39246854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100421615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837079702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171584610"/>
                    </a:ext>
                  </a:extLst>
                </a:gridCol>
              </a:tblGrid>
              <a:tr h="686267">
                <a:tc>
                  <a:txBody>
                    <a:bodyPr/>
                    <a:lstStyle/>
                    <a:p>
                      <a: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Критерії</a:t>
                      </a:r>
                      <a:b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визначення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Підтримка в освітньому процесі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Механізм реалізації </a:t>
                      </a:r>
                      <a:r>
                        <a:rPr lang="uk-UA" sz="1200" b="1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інд</a:t>
                      </a:r>
                      <a: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освітньої траєкторії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Облаштування освітнього середовища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Оцінювання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017356"/>
                  </a:ext>
                </a:extLst>
              </a:tr>
              <a:tr h="4673152">
                <a:tc>
                  <a:txBody>
                    <a:bodyPr/>
                    <a:lstStyle/>
                    <a:p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підставі</a:t>
                      </a: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проведення оцінки потреби учня в наданні підтримки у закладі освіти та протоколу про її проведення.</a:t>
                      </a: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Потреба у створенні незначних пристосувань освітнього середовища.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створюється інклюзивний клас/ група</a:t>
                      </a:r>
                      <a:r>
                        <a:rPr lang="uk-UA" sz="14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Підтримка в освітньому процесі  надається силами та ресурсами закладу освіти за заявою одного з батьків дитини.</a:t>
                      </a: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підставі рішення команди ППС щодо надання підтримки І рівня складається ІПР та\або індивідуальний навчальний план </a:t>
                      </a:r>
                      <a:r>
                        <a:rPr lang="uk-UA" sz="1400" b="1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 ЗДО). </a:t>
                      </a:r>
                      <a:endParaRPr lang="ru-RU" sz="1400" u="sng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 b="1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Передбачається:</a:t>
                      </a: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- проведення оцінки потреби дитини в наданні підтримки у закладі освіти;                                                  -надання цим дітям підтримки в освітньому процесі фахівцями закладу. 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Передбачає: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-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розроблення та виконання ІПР;</a:t>
                      </a: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- підбір матеріалів, форм роботи;                                - проведення консультацій учасників освітнього процесу із можливим залученням інших фахівців;                                        - посилену увагу з боку психолога закладу освіти до дитини;                                          - створення команди ППС.                          - 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надаються додаткові корекційно-розвиткові та психолого-педагогічні послуги (заняття);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заняття проводяться за розкладом класу/ групи.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Використа</a:t>
                      </a:r>
                      <a:r>
                        <a:rPr lang="uk-UA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ння загальних матеріалів (у </a:t>
                      </a:r>
                      <a:r>
                        <a:rPr lang="uk-UA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uk-UA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загальних підручників).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Фінансува</a:t>
                      </a:r>
                      <a:r>
                        <a:rPr lang="uk-UA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ння закупівлі обладнання не здійснюється</a:t>
                      </a:r>
                    </a:p>
                    <a:p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Забезпечується універ сальний</a:t>
                      </a:r>
                      <a:endParaRPr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дизайн закладу освіти.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основі загальних критеріїв оцінювання</a:t>
                      </a: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 основі загальних підходів оцінювання з урахуванням можливості їх адаптації  та з урахуванням особливих освітніх потреб учня.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675175"/>
                  </a:ext>
                </a:extLst>
              </a:tr>
              <a:tr h="671369">
                <a:tc>
                  <a:txBody>
                    <a:bodyPr/>
                    <a:lstStyle/>
                    <a:p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Фінансове забезпечення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 </a:t>
                      </a:r>
                      <a:r>
                        <a:rPr lang="ru-RU" sz="1800" b="1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додаткового</a:t>
                      </a:r>
                      <a:r>
                        <a:rPr lang="ru-RU" sz="18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фінансування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3795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188912"/>
            <a:ext cx="8424738" cy="6529067"/>
          </a:xfrm>
        </p:spPr>
        <p:txBody>
          <a:bodyPr/>
          <a:lstStyle/>
          <a:p>
            <a:pPr marL="388938" indent="-342900" algn="ctr">
              <a:lnSpc>
                <a:spcPct val="80000"/>
              </a:lnSpc>
              <a:buNone/>
            </a:pPr>
            <a:r>
              <a:rPr lang="uk-UA" sz="2400" b="1" dirty="0">
                <a:latin typeface="Times New Roman" pitchFamily="18" charset="0"/>
              </a:rPr>
              <a:t>        </a:t>
            </a:r>
            <a:r>
              <a:rPr lang="uk-UA" sz="1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ІІ рівень (надається дітям, які мають труднощі легкого ступеня прояву)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8938" indent="-342900" algn="ctr">
              <a:lnSpc>
                <a:spcPct val="80000"/>
              </a:lnSpc>
              <a:buNone/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8938" indent="-342900">
              <a:lnSpc>
                <a:spcPct val="80000"/>
              </a:lnSpc>
              <a:buFont typeface="Georgia" pitchFamily="18" charset="0"/>
              <a:buNone/>
            </a:pPr>
            <a:endParaRPr lang="uk-UA" sz="2800" b="1" dirty="0">
              <a:latin typeface="Times New Roman" pitchFamily="18" charset="0"/>
            </a:endParaRPr>
          </a:p>
          <a:p>
            <a:pPr marL="388938" indent="-342900">
              <a:lnSpc>
                <a:spcPct val="80000"/>
              </a:lnSpc>
              <a:buFont typeface="Georgia" pitchFamily="18" charset="0"/>
              <a:buNone/>
            </a:pPr>
            <a:endParaRPr lang="uk-UA" sz="2800" b="1" dirty="0">
              <a:latin typeface="Times New Roman" pitchFamily="18" charset="0"/>
            </a:endParaRPr>
          </a:p>
          <a:p>
            <a:pPr marL="388938" indent="-342900" algn="ctr">
              <a:lnSpc>
                <a:spcPct val="80000"/>
              </a:lnSpc>
              <a:buFont typeface="Georgia" pitchFamily="18" charset="0"/>
              <a:buNone/>
            </a:pP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144386" name="Rectangle 5"/>
          <p:cNvSpPr>
            <a:spLocks noChangeArrowheads="1"/>
          </p:cNvSpPr>
          <p:nvPr/>
        </p:nvSpPr>
        <p:spPr bwMode="auto">
          <a:xfrm>
            <a:off x="0" y="652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graphicFrame>
        <p:nvGraphicFramePr>
          <p:cNvPr id="2" name="Таблиця 2">
            <a:extLst>
              <a:ext uri="{FF2B5EF4-FFF2-40B4-BE49-F238E27FC236}">
                <a16:creationId xmlns:a16="http://schemas.microsoft.com/office/drawing/2014/main" id="{65322958-CF43-412E-82B2-DE2E59B16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294317"/>
              </p:ext>
            </p:extLst>
          </p:nvPr>
        </p:nvGraphicFramePr>
        <p:xfrm>
          <a:off x="179512" y="652461"/>
          <a:ext cx="8964488" cy="5917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044">
                  <a:extLst>
                    <a:ext uri="{9D8B030D-6E8A-4147-A177-3AD203B41FA5}">
                      <a16:colId xmlns:a16="http://schemas.microsoft.com/office/drawing/2014/main" val="2114943330"/>
                    </a:ext>
                  </a:extLst>
                </a:gridCol>
                <a:gridCol w="6646444">
                  <a:extLst>
                    <a:ext uri="{9D8B030D-6E8A-4147-A177-3AD203B41FA5}">
                      <a16:colId xmlns:a16="http://schemas.microsoft.com/office/drawing/2014/main" val="770972146"/>
                    </a:ext>
                  </a:extLst>
                </a:gridCol>
              </a:tblGrid>
              <a:tr h="35464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Додається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908184"/>
                  </a:ext>
                </a:extLst>
              </a:tr>
              <a:tr h="4728658">
                <a:tc>
                  <a:txBody>
                    <a:bodyPr/>
                    <a:lstStyle/>
                    <a:p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Розроблення та виконання ІПР. 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Створення команди психолого-педагогічного супроводу.  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Використання </a:t>
                      </a:r>
                      <a:r>
                        <a:rPr lang="uk-UA" sz="1800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загальних підручників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для навчання</a:t>
                      </a:r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Наявність висновку ІРЦ про комплексну психолого-педагогічну оцінку розвитку особи. 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Створюється інклюзивний клас/група.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Присутність асистента вчителя\вихователя. 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Розроблення індивідуального навчального плану  (</a:t>
                      </a:r>
                      <a:r>
                        <a:rPr lang="uk-UA" sz="14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відповідно до потреби).</a:t>
                      </a:r>
                      <a:endParaRPr lang="ru-RU" sz="1400" u="sng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Передбачається   </a:t>
                      </a:r>
                      <a:r>
                        <a:rPr lang="uk-UA" sz="14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адаптація змісту навчання</a:t>
                      </a:r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Надається </a:t>
                      </a:r>
                      <a:r>
                        <a:rPr lang="uk-UA" sz="16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двох</a:t>
                      </a:r>
                      <a:r>
                        <a:rPr lang="uk-UA" sz="16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корекційно-розвиткових та психолого-педагогічних занять на тиждень. 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Заняття за розкладом класу/групи та додаткові корекційно-розвиткові та психолого-педагогічні  заняття (за окремим розкладом). 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Адаптація загальних матеріалів та підручників, зокрема надрукованих шрифтом Брайля або збільшеним шрифтом відповідно до потреб учня.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Забезпечення допоміжними засобами для навчання відповідно до визначених потреб.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Закупівля обладнання на 10 відсотків загальної суми фінансової підтримки.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Забезпечується універсальний дизайн, у разі неможливості його забезпечення ― розумне пристосування, облаштування ресурсної кімнати.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Оцінювання  відбувається на основі загальних критеріїв оцінювання з можливістю адаптації умов проведення оцінювання з урахуванням особливих освітніх потреб учня (збільшення часу, зміна методів тестування).</a:t>
                      </a:r>
                      <a:endParaRPr lang="ru-RU" sz="140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801589"/>
                  </a:ext>
                </a:extLst>
              </a:tr>
              <a:tr h="797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Фінансове забезпечення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Фінансування визначається відповідно до потреб дитини для:                                                       проведення КРЗ, закупівлі допоміжних засобів, забезпечуються доплати.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1166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Rectangle 3"/>
          <p:cNvSpPr>
            <a:spLocks noGrp="1"/>
          </p:cNvSpPr>
          <p:nvPr>
            <p:ph type="body" idx="4294967295"/>
          </p:nvPr>
        </p:nvSpPr>
        <p:spPr>
          <a:xfrm>
            <a:off x="107504" y="0"/>
            <a:ext cx="8928992" cy="6741368"/>
          </a:xfrm>
        </p:spPr>
        <p:txBody>
          <a:bodyPr/>
          <a:lstStyle/>
          <a:p>
            <a:pPr marL="46037" indent="0" algn="ctr">
              <a:lnSpc>
                <a:spcPct val="80000"/>
              </a:lnSpc>
              <a:buNone/>
            </a:pPr>
            <a:r>
              <a:rPr lang="uk-UA" sz="1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ІІІ рівень (надається дітям, які мають труднощі помірного ступеня прояву)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037" indent="0">
              <a:lnSpc>
                <a:spcPct val="80000"/>
              </a:lnSpc>
              <a:buNone/>
            </a:pP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541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Arial" charset="0"/>
            </a:endParaRPr>
          </a:p>
        </p:txBody>
      </p:sp>
      <p:graphicFrame>
        <p:nvGraphicFramePr>
          <p:cNvPr id="2" name="Таблиця 2">
            <a:extLst>
              <a:ext uri="{FF2B5EF4-FFF2-40B4-BE49-F238E27FC236}">
                <a16:creationId xmlns:a16="http://schemas.microsoft.com/office/drawing/2014/main" id="{CCF4E999-46EA-499A-9560-D495F477B5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988984"/>
              </p:ext>
            </p:extLst>
          </p:nvPr>
        </p:nvGraphicFramePr>
        <p:xfrm>
          <a:off x="0" y="332657"/>
          <a:ext cx="9144000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3968">
                  <a:extLst>
                    <a:ext uri="{9D8B030D-6E8A-4147-A177-3AD203B41FA5}">
                      <a16:colId xmlns:a16="http://schemas.microsoft.com/office/drawing/2014/main" val="3426915824"/>
                    </a:ext>
                  </a:extLst>
                </a:gridCol>
                <a:gridCol w="4860032">
                  <a:extLst>
                    <a:ext uri="{9D8B030D-6E8A-4147-A177-3AD203B41FA5}">
                      <a16:colId xmlns:a16="http://schemas.microsoft.com/office/drawing/2014/main" val="17270315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884998"/>
                  </a:ext>
                </a:extLst>
              </a:tr>
              <a:tr h="725621"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Наявність висновку ІРЦ про комплексну психолого-педагогічну оцінку розвитку особи.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Створюється інклюзивний клас/група.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Створення команди психолого-педагогічного супроводу.  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Присутність асистента вчителя\вихователя.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Передбачається   </a:t>
                      </a:r>
                      <a:r>
                        <a:rPr lang="uk-UA" sz="1400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адаптація змісту навчання</a:t>
                      </a: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Розроблення та виконання ІПР та 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індивідуального навчального плану  (відповідно до потреби)</a:t>
                      </a: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 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Додаткові корекційно-розвиткові та психолого-педагогічні  заняття (за окремим розкладом відповідно до ІПР).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Адаптація загальних матеріалів та підручників, зокрема надрукованих шрифтом Брайля або збільшеним шрифтом відповідно до потреб дитини.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Забезпечується універсальний дизайн, у разі неможливості його забезпечення ― розумне пристосування, облаштування ресурсної кімнати.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kern="1200" noProof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Оцінювання  відбувається на основі загальних критеріїв оцінювання з можливістю адаптації умов проведення оцінювання з урахуванням особливих освітніх потреб учня (збільшення часу, зміна методів тестування).</a:t>
                      </a:r>
                      <a:endParaRPr lang="uk-UA" sz="1400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Призначається асистент дитини у разі потреби.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Заклад освіти за рішенням команди супроводу із залученням представника ІРЦ за погодженням з батьками може змінювати рівень підтримки в межах одного суміжного рівня підтримки.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  Заняття проводяться за адаптованим розкладом, що передбачає відвідування занять за розкладом класу/групи.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Додаткові матеріали для опанування освітньої програми.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Спец. обладнання, допоміжні засоби для навчання відповідно до визначених потреб.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Закупівля обладнання на 20 відсотків загальної суми фінансової підтримки.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Надається </a:t>
                      </a:r>
                      <a:r>
                        <a:rPr lang="uk-UA" sz="16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чотирьох </a:t>
                      </a:r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корекційно-розвиткових та психолого-педагогічних занять на тиждень.        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  Заняття проводяться за адаптованим розкладом, що передбачає відвідування занять за розкладом класу/групи +</a:t>
                      </a:r>
                      <a:r>
                        <a:rPr lang="uk-UA" sz="1400" b="1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крз</a:t>
                      </a:r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Додаткові матеріали для опанування освітньої програми.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Спец. обладнання, допоміжні засоби для навчання відповідно до визначених потреб.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821403"/>
                  </a:ext>
                </a:extLst>
              </a:tr>
              <a:tr h="725621">
                <a:tc gridSpan="2">
                  <a:txBody>
                    <a:bodyPr/>
                    <a:lstStyle/>
                    <a:p>
                      <a:r>
                        <a:rPr lang="uk-UA" sz="1400" b="1" u="sng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Фінансове забезпечення: </a:t>
                      </a:r>
                      <a:r>
                        <a:rPr lang="uk-UA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Фінансування визначається відповідно до потреб дитини для:    проведення КРЗ, </a:t>
                      </a:r>
                      <a:r>
                        <a:rPr lang="uk-UA" sz="16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оплати послуг асистента вчителя</a:t>
                      </a:r>
                      <a:r>
                        <a:rPr lang="uk-UA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закупівлі допоміжних засобів для навчання, забезпечуються доплати.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uk-UA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Фінансування визначається відповідно до потреб дитини для:    проведення КРЗ, оплати послуг асистента вчителя, закупівлі допоміжних засобів для навчання, забезпечуються доплати.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32634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06EBA7-3C0A-4CDE-9938-2C0C02A20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188640"/>
            <a:ext cx="8928992" cy="6480720"/>
          </a:xfrm>
        </p:spPr>
        <p:txBody>
          <a:bodyPr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ІV рівень (надається дітям, які мають труднощі тяжкого ступеня прояву)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я 3">
            <a:extLst>
              <a:ext uri="{FF2B5EF4-FFF2-40B4-BE49-F238E27FC236}">
                <a16:creationId xmlns:a16="http://schemas.microsoft.com/office/drawing/2014/main" id="{C218D6CA-E3A4-4D9C-8664-2AB6BE0AD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616099"/>
              </p:ext>
            </p:extLst>
          </p:nvPr>
        </p:nvGraphicFramePr>
        <p:xfrm>
          <a:off x="0" y="548681"/>
          <a:ext cx="9036496" cy="60682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25691">
                  <a:extLst>
                    <a:ext uri="{9D8B030D-6E8A-4147-A177-3AD203B41FA5}">
                      <a16:colId xmlns:a16="http://schemas.microsoft.com/office/drawing/2014/main" val="3776874955"/>
                    </a:ext>
                  </a:extLst>
                </a:gridCol>
                <a:gridCol w="5110805">
                  <a:extLst>
                    <a:ext uri="{9D8B030D-6E8A-4147-A177-3AD203B41FA5}">
                      <a16:colId xmlns:a16="http://schemas.microsoft.com/office/drawing/2014/main" val="2034681503"/>
                    </a:ext>
                  </a:extLst>
                </a:gridCol>
              </a:tblGrid>
              <a:tr h="4538663">
                <a:tc>
                  <a:txBody>
                    <a:bodyPr/>
                    <a:lstStyle/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-Наявність висновку ІРЦ про комплексну психолого-педагогічну оцінку розвитку особи.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-Створюється інклюзивний клас/група.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-Створення команди психолого-педагогічного супроводу.  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-Присутність асистента вчителя\вихователя, асистента дитини (у разі потреби).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-Розроблення та виконання ІПР та індивідуального навчального плану.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-Заклад освіти за рішенням команди супроводу із залученням представника ІРЦ за погодженням з батьками може змінювати рівень підтримки в межах одного суміжного рівня підтримки.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-Додаткові корекційно-розвиткові та психолого-педагогічні  заняття (за окремим розкладом відповідно до ІПР).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-Адаптація загальних матеріалів та підручників, зокрема надрукованих шрифтом Брайля або збільшеним шрифтом відповідно до потреб дитини.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-Додаткові матеріали для опанування освітньої програми.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-Спец. обладнання, допоміжні засоби для навчання відповідно до визначених потреб.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-Забезпечується універсальний дизайн, у разі неможливості його забезпечення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― розумне пристосування, облаштування ресурсної кімнати.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Передбачається адаптація та </a:t>
                      </a:r>
                      <a:r>
                        <a:rPr lang="uk-UA" sz="12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модифікація</a:t>
                      </a: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змісту навчання.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Передбачається </a:t>
                      </a:r>
                      <a:r>
                        <a:rPr lang="uk-UA" sz="12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можлива зміна результатів навчання.</a:t>
                      </a:r>
                      <a:r>
                        <a:rPr lang="ru-RU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</a:t>
                      </a:r>
                    </a:p>
                    <a:p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Надається до шести корекційно-розвиткових та психолого-педагогічних занять на тиждень.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Заняття за адаптованим та/або модифікованим  розкладом, що передбачає відвідування основних  занять за розкладом класу/групи, деяких предметів за індивідуальним розкладом.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Використання підручників для дітей з ООП.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 Облаштування  місця навчання, закупівля індивідуальних засобів навчання відповідно до потреб. 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Закупівля обладнання на 35 відсотків загальної суми фінансової підтримки.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Оцінювання  відбувається на основі загальних критеріїв оцінювання з урахуванням індивідуального навчального плану (за наявності) та можливості адаптації /модифікації умов проведення оцінювання з урахуванням особливих освітніх потреб учня.</a:t>
                      </a:r>
                      <a:r>
                        <a:rPr lang="ru-RU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Здійснення адаптації процедури за часом та змістом відповідно до потреб дитини: використання доступних форм викладу інформації (напр., шрифт Брайля); використання засобів альтернативної комунікації під час формування завдань; адаптація/модифікація завдань, збільшення часу на процедуру оцінювання;       тести повинні відповідати змісту модифікованої програми. </a:t>
                      </a:r>
                      <a:endParaRPr lang="ru-RU" sz="12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Облаштування місця навчання, закупівля </a:t>
                      </a:r>
                      <a:r>
                        <a:rPr lang="uk-UA" sz="1200" b="1" kern="120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інд</a:t>
                      </a:r>
                      <a:r>
                        <a:rPr lang="uk-UA" sz="12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засобів навчання відповідно до потреб.</a:t>
                      </a:r>
                      <a:endParaRPr lang="ru-RU" sz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554065"/>
                  </a:ext>
                </a:extLst>
              </a:tr>
              <a:tr h="1221976">
                <a:tc gridSpan="2">
                  <a:txBody>
                    <a:bodyPr/>
                    <a:lstStyle/>
                    <a:p>
                      <a:r>
                        <a:rPr lang="uk-UA" sz="16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Фінансове забезпечення: 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Фінансування визначається відповідно до потреб дитини для:    проведення КРЗ, оплати послуг асистента вчителя, закупівлі допоміжних засобів для навчання, </a:t>
                      </a:r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фінансування базових соціальних послуг, облаштування освітнього середовища засновником</a:t>
                      </a:r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забезпечуються доплати.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583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444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CFC668D-4BFD-4EA5-8A56-72F1D4549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algn="ctr"/>
            <a:r>
              <a:rPr lang="uk-UA" sz="1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рівень (надається дітям, які мають труднощі найтяжчого ступеня прояву)</a:t>
            </a:r>
          </a:p>
          <a:p>
            <a:pPr algn="ctr"/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я 4">
            <a:extLst>
              <a:ext uri="{FF2B5EF4-FFF2-40B4-BE49-F238E27FC236}">
                <a16:creationId xmlns:a16="http://schemas.microsoft.com/office/drawing/2014/main" id="{4265F95B-094C-4A4F-B1F8-5F9BA240B0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276452"/>
              </p:ext>
            </p:extLst>
          </p:nvPr>
        </p:nvGraphicFramePr>
        <p:xfrm>
          <a:off x="0" y="548680"/>
          <a:ext cx="9144000" cy="6034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8064">
                  <a:extLst>
                    <a:ext uri="{9D8B030D-6E8A-4147-A177-3AD203B41FA5}">
                      <a16:colId xmlns:a16="http://schemas.microsoft.com/office/drawing/2014/main" val="3156012004"/>
                    </a:ext>
                  </a:extLst>
                </a:gridCol>
                <a:gridCol w="3995936">
                  <a:extLst>
                    <a:ext uri="{9D8B030D-6E8A-4147-A177-3AD203B41FA5}">
                      <a16:colId xmlns:a16="http://schemas.microsoft.com/office/drawing/2014/main" val="2397345493"/>
                    </a:ext>
                  </a:extLst>
                </a:gridCol>
              </a:tblGrid>
              <a:tr h="5184576">
                <a:tc>
                  <a:txBody>
                    <a:bodyPr/>
                    <a:lstStyle/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-Наявність висновку ІРЦ про комплексну психолого-педагогічну оцінку розвитку особи.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-Створюється інклюзивний клас/група.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-Створення команди психолого-педагогічного супроводу.  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-Присутність асистента вчителя\вихователя, асистента дитини.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-Розроблення та виконання ІПР та індивідуального навчального плану.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Адаптація та модифікація змісту навчання.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-Заклад освіти за рішенням команди супроводу із залученням представника ІРЦ за погодженням з батьками може змінювати рівень підтримки в межах одного суміжного рівня підтримки. </a:t>
                      </a:r>
                      <a:r>
                        <a:rPr lang="uk-UA" sz="1200" b="1" u="sng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(ЗЗСО)</a:t>
                      </a:r>
                      <a:endParaRPr lang="ru-RU" sz="1200" b="1" u="sng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-Спец. обладнання, допоміжні засоби для навчання відповідно до визначених потреб.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-Забезпечується універсальний дизайн, у разі неможливості його забезпечення ― розумне пристосування, облаштування ресурсної кімнати, місця навчання, закупівля </a:t>
                      </a:r>
                      <a:r>
                        <a:rPr lang="uk-UA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інд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засобів навчання відповідно до потреб.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Закупівля обладнання на 35 відсотків загальної суми фінансової підтримки.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Оцінювання  відбувається на основі загальних критеріїв оцінювання з урахуванням індивідуального навчального плану (за наявності) та можливості адаптації /модифікації умов проведення оцінювання з урахуванням особливих освітніх потреб учня.</a:t>
                      </a:r>
                      <a:endParaRPr lang="ru-RU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b="1" kern="1200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Здійснення адаптації процедури за часом та змістом відповідно до потреб дитини: використання доступних форм викладу інформації (напр., шрифт Брайля); використання засобів альтернативної комунікації під час формування завдань; адаптація/модифікація завдань, збільшення часу на процедуру оцінювання;       тести повинні відповідати змісту модифікованої програми. </a:t>
                      </a:r>
                      <a:endParaRPr lang="uk-UA" sz="120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Передбачається </a:t>
                      </a:r>
                      <a:r>
                        <a:rPr lang="uk-UA" sz="1400" b="1" u="sng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зміна результатів навчання.</a:t>
                      </a:r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Присутність асистента дитини.</a:t>
                      </a:r>
                      <a:r>
                        <a:rPr lang="ru-RU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</a:t>
                      </a: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Надається </a:t>
                      </a:r>
                      <a:r>
                        <a:rPr lang="uk-UA" sz="16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восьми </a:t>
                      </a:r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годин КРЗ. 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Навчання за модифікованим  розкладом, що передбачає відвідування закладу освіти  відповідно до ІПР з обов’язковим періодичним включенням учня в освітній процес, відвідування заходів з позашкільної діяльності з метою соціалізації.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Можливе використання альтернативних методів навчання, спец. технологій, залучення відповідних до потреб фахівців.             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 Використання підручників і навчальних матеріалів для дітей з ООП.</a:t>
                      </a:r>
                      <a:endParaRPr lang="ru-RU" sz="1400" b="1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800018"/>
                  </a:ext>
                </a:extLst>
              </a:tr>
              <a:tr h="822403">
                <a:tc gridSpan="2"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400" b="1" u="sng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Фінансове забезпечення</a:t>
                      </a:r>
                      <a:r>
                        <a:rPr lang="uk-UA" sz="1400" b="1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uk-UA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Фінансування визначається відповідно до потреб дитини для:    проведення КРЗ, оплати послуг асистента вчителя, закупівлі допоміжних засобів для навчання, фінансування засновником  базових соціальних послуг, облаштування освітнього середовища засновником, забезпечуються доплати.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064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36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EAC685F-4D14-4E8C-817C-A0A3A848F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algn="l"/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dirty="0"/>
          </a:p>
        </p:txBody>
      </p:sp>
      <p:graphicFrame>
        <p:nvGraphicFramePr>
          <p:cNvPr id="6" name="Таблиця 6">
            <a:extLst>
              <a:ext uri="{FF2B5EF4-FFF2-40B4-BE49-F238E27FC236}">
                <a16:creationId xmlns:a16="http://schemas.microsoft.com/office/drawing/2014/main" id="{CEA2296E-6E91-429C-8717-89EF69FDB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978065"/>
              </p:ext>
            </p:extLst>
          </p:nvPr>
        </p:nvGraphicFramePr>
        <p:xfrm>
          <a:off x="-54494" y="-419841"/>
          <a:ext cx="9090990" cy="723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495">
                  <a:extLst>
                    <a:ext uri="{9D8B030D-6E8A-4147-A177-3AD203B41FA5}">
                      <a16:colId xmlns:a16="http://schemas.microsoft.com/office/drawing/2014/main" val="3844542434"/>
                    </a:ext>
                  </a:extLst>
                </a:gridCol>
                <a:gridCol w="1856371">
                  <a:extLst>
                    <a:ext uri="{9D8B030D-6E8A-4147-A177-3AD203B41FA5}">
                      <a16:colId xmlns:a16="http://schemas.microsoft.com/office/drawing/2014/main" val="3920895466"/>
                    </a:ext>
                  </a:extLst>
                </a:gridCol>
                <a:gridCol w="1548531">
                  <a:extLst>
                    <a:ext uri="{9D8B030D-6E8A-4147-A177-3AD203B41FA5}">
                      <a16:colId xmlns:a16="http://schemas.microsoft.com/office/drawing/2014/main" val="2228482634"/>
                    </a:ext>
                  </a:extLst>
                </a:gridCol>
                <a:gridCol w="1548531">
                  <a:extLst>
                    <a:ext uri="{9D8B030D-6E8A-4147-A177-3AD203B41FA5}">
                      <a16:colId xmlns:a16="http://schemas.microsoft.com/office/drawing/2014/main" val="3183194894"/>
                    </a:ext>
                  </a:extLst>
                </a:gridCol>
                <a:gridCol w="1548531">
                  <a:extLst>
                    <a:ext uri="{9D8B030D-6E8A-4147-A177-3AD203B41FA5}">
                      <a16:colId xmlns:a16="http://schemas.microsoft.com/office/drawing/2014/main" val="66175758"/>
                    </a:ext>
                  </a:extLst>
                </a:gridCol>
                <a:gridCol w="1548531">
                  <a:extLst>
                    <a:ext uri="{9D8B030D-6E8A-4147-A177-3AD203B41FA5}">
                      <a16:colId xmlns:a16="http://schemas.microsoft.com/office/drawing/2014/main" val="891928196"/>
                    </a:ext>
                  </a:extLst>
                </a:gridCol>
              </a:tblGrid>
              <a:tr h="300168"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рівень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рівень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 рівень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uk-UA" sz="14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рівень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uk-UA" sz="14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рівень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028435"/>
                  </a:ext>
                </a:extLst>
              </a:tr>
              <a:tr h="450252"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ІНКЛЮЗІЯ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Інклюзивний клас/група </a:t>
                      </a:r>
                      <a:r>
                        <a:rPr lang="uk-UA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створюється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Створюється інклюзивний клас/група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063008"/>
                  </a:ext>
                </a:extLst>
              </a:tr>
              <a:tr h="810453">
                <a:tc>
                  <a:txBody>
                    <a:bodyPr/>
                    <a:lstStyle/>
                    <a:p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АСИСТЕНТ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передбачено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Асистент вчителя/вихователя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Асистент вчителя/вихователя +асистент дитини (за потребою)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Асистент вчителя/вихователя +асистент дитини (за потребою)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Асистент вчителя/вихователя +асистент дитини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125978"/>
                  </a:ext>
                </a:extLst>
              </a:tr>
              <a:tr h="1350755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ПІДТРИМ-КА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1.Підтримка надається ресурсами закладу освіти на підставі заяви батьків.               2.Заклад освіти створює команду супроводу, яка приймає рішення щодо підтримки І рівня.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Заява одного з батьків (законного представника) + висновок ІРЦ.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Заклад освіти за рішенням команди супроводу із </a:t>
                      </a:r>
                    </a:p>
                    <a:p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залученням  представника ІРЦ за погодженням з</a:t>
                      </a:r>
                    </a:p>
                    <a:p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батьками може змінювати рівень підтримки в межах</a:t>
                      </a:r>
                    </a:p>
                    <a:p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одного суміжного рівня підтримки.</a:t>
                      </a:r>
                    </a:p>
                    <a:p>
                      <a:r>
                        <a:rPr lang="uk-UA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</a:t>
                      </a:r>
                      <a:r>
                        <a:rPr lang="uk-UA" sz="1400" b="1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(Крім ЗДО на </a:t>
                      </a:r>
                      <a:r>
                        <a:rPr lang="en-US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uk-UA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рівні)</a:t>
                      </a:r>
                      <a:endParaRPr lang="ru-RU" sz="1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7933782"/>
                  </a:ext>
                </a:extLst>
              </a:tr>
              <a:tr h="750420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ІПР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+, адаптація змісту навчання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+, адаптація змісту навчання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+, адаптація та модифікація змісту навчання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+, адаптація та модифікація змісту навчання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752299"/>
                  </a:ext>
                </a:extLst>
              </a:tr>
              <a:tr h="510285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Можливо у ЗДО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Відповідно до потреби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Відповідно до потреби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+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951400"/>
                  </a:ext>
                </a:extLst>
              </a:tr>
              <a:tr h="720403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РОЗКЛАД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Звичайний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Звичайний + КРЗ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Адаптований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Адаптований та/або модифікований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Модифікований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059409"/>
                  </a:ext>
                </a:extLst>
              </a:tr>
              <a:tr h="417873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КРЗ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передбачено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2 годин/тиждень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4 годин/тиждень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6 годин/тиждень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8 годин/тиждень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757259"/>
                  </a:ext>
                </a:extLst>
              </a:tr>
              <a:tr h="1850600">
                <a:tc>
                  <a:txBody>
                    <a:bodyPr/>
                    <a:lstStyle/>
                    <a:p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ФІНАНСОВЕ ЗАБЕЗПЕЧЕННЯ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 додаткового фінансування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КРЗ, закупівля допоміжних засобів, забезпечуються доплати. Обладнання – 10% суми фінансової підтримки.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асистента вчителя/вихователя. Обладнання на 20% суми фінансової підтримки</a:t>
                      </a:r>
                      <a:r>
                        <a:rPr lang="uk-UA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 фінансування базових соціальних послуг, облаштування освітнього середовища засновником.</a:t>
                      </a:r>
                      <a:r>
                        <a:rPr lang="uk-UA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Обладнання – 35% суми фінансової підтримки.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фінансування базових соціальних послуг, облаштування освітнього середовища засновником.</a:t>
                      </a:r>
                      <a:r>
                        <a:rPr lang="uk-UA" sz="11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Обладнання – 35% суми фінансової підтримки.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586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629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11560" y="2780928"/>
            <a:ext cx="7880663" cy="1143000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uk-UA" sz="5000" i="1" u="sng" dirty="0">
                <a:solidFill>
                  <a:schemeClr val="bg2">
                    <a:lumMod val="50000"/>
                  </a:schemeClr>
                </a:solidFill>
              </a:rPr>
              <a:t>ДЯКУЄМО   ЗА  УВАГУ!!!</a:t>
            </a:r>
            <a:endParaRPr lang="ru-RU" sz="5000" i="1" u="sng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2846</TotalTime>
  <Words>1831</Words>
  <Application>Microsoft Office PowerPoint</Application>
  <PresentationFormat>Екран (4:3)</PresentationFormat>
  <Paragraphs>165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Georgia</vt:lpstr>
      <vt:lpstr>Times New Roman</vt:lpstr>
      <vt:lpstr>Trebuchet MS</vt:lpstr>
      <vt:lpstr>Воздушный поток</vt:lpstr>
      <vt:lpstr>Презентація PowerPoint</vt:lpstr>
      <vt:lpstr>1. Постанова КМУ від 15.09.2021  № 957 «Про затвердження Порядку організації інклюзивного навчання у  закладах загальної середньої освіти».  2. Постанова КМУ від 28.07.2021 № 769 «Про внесення змін до постанови КМУ від 10 квітня 2019 р. №  530».    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ДЯКУЄМО   ЗА  УВАГУ!!!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Попередження та корекція соціальної дезадаптація у дітей шкільного віку в навчальних закладах міста Куп’янська</dc:title>
  <cp:lastModifiedBy>Work</cp:lastModifiedBy>
  <cp:revision>262</cp:revision>
  <dcterms:modified xsi:type="dcterms:W3CDTF">2021-12-23T06:50:41Z</dcterms:modified>
</cp:coreProperties>
</file>