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22"/>
  </p:notesMasterIdLst>
  <p:sldIdLst>
    <p:sldId id="256" r:id="rId2"/>
    <p:sldId id="268" r:id="rId3"/>
    <p:sldId id="269" r:id="rId4"/>
    <p:sldId id="270" r:id="rId5"/>
    <p:sldId id="272" r:id="rId6"/>
    <p:sldId id="271" r:id="rId7"/>
    <p:sldId id="273" r:id="rId8"/>
    <p:sldId id="274" r:id="rId9"/>
    <p:sldId id="275" r:id="rId10"/>
    <p:sldId id="276" r:id="rId11"/>
    <p:sldId id="277" r:id="rId12"/>
    <p:sldId id="278" r:id="rId13"/>
    <p:sldId id="258" r:id="rId14"/>
    <p:sldId id="280" r:id="rId15"/>
    <p:sldId id="257" r:id="rId16"/>
    <p:sldId id="264" r:id="rId17"/>
    <p:sldId id="265" r:id="rId18"/>
    <p:sldId id="266" r:id="rId19"/>
    <p:sldId id="267" r:id="rId20"/>
    <p:sldId id="279"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59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84D1E2-B5D8-427D-A77D-C7A093A5708E}" type="datetimeFigureOut">
              <a:rPr lang="uk-UA" smtClean="0"/>
              <a:t>21.12.2021</a:t>
            </a:fld>
            <a:endParaRPr lang="uk-UA"/>
          </a:p>
        </p:txBody>
      </p:sp>
      <p:sp>
        <p:nvSpPr>
          <p:cNvPr id="4" name="Місце для зображення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9A3829-5ED8-42FB-9FC7-46A37F2425FF}" type="slidenum">
              <a:rPr lang="uk-UA" smtClean="0"/>
              <a:t>‹№›</a:t>
            </a:fld>
            <a:endParaRPr lang="uk-UA"/>
          </a:p>
        </p:txBody>
      </p:sp>
    </p:spTree>
    <p:extLst>
      <p:ext uri="{BB962C8B-B14F-4D97-AF65-F5344CB8AC3E}">
        <p14:creationId xmlns:p14="http://schemas.microsoft.com/office/powerpoint/2010/main" val="26307314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439A3829-5ED8-42FB-9FC7-46A37F2425FF}" type="slidenum">
              <a:rPr lang="uk-UA" smtClean="0"/>
              <a:t>14</a:t>
            </a:fld>
            <a:endParaRPr lang="uk-UA"/>
          </a:p>
        </p:txBody>
      </p:sp>
    </p:spTree>
    <p:extLst>
      <p:ext uri="{BB962C8B-B14F-4D97-AF65-F5344CB8AC3E}">
        <p14:creationId xmlns:p14="http://schemas.microsoft.com/office/powerpoint/2010/main" val="7448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208ED2C6-0870-43E8-812F-11EEE8CCB4A8}" type="datetimeFigureOut">
              <a:rPr lang="ru-RU" smtClean="0"/>
              <a:t>21.12.2021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E687A53-1778-4020-BD76-006F3CF71CEC}"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208ED2C6-0870-43E8-812F-11EEE8CCB4A8}" type="datetimeFigureOut">
              <a:rPr lang="ru-RU" smtClean="0"/>
              <a:t>21.12.2021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E687A53-1778-4020-BD76-006F3CF71CEC}"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08ED2C6-0870-43E8-812F-11EEE8CCB4A8}" type="datetimeFigureOut">
              <a:rPr lang="ru-RU" smtClean="0"/>
              <a:t>21.12.2021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E687A53-1778-4020-BD76-006F3CF71CEC}"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08ED2C6-0870-43E8-812F-11EEE8CCB4A8}" type="datetimeFigureOut">
              <a:rPr lang="ru-RU" smtClean="0"/>
              <a:t>21.12.2021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E687A53-1778-4020-BD76-006F3CF71CEC}"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08ED2C6-0870-43E8-812F-11EEE8CCB4A8}" type="datetimeFigureOut">
              <a:rPr lang="ru-RU" smtClean="0"/>
              <a:t>21.12.2021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E687A53-1778-4020-BD76-006F3CF71CEC}"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08ED2C6-0870-43E8-812F-11EEE8CCB4A8}" type="datetimeFigureOut">
              <a:rPr lang="ru-RU" smtClean="0"/>
              <a:t>21.12.2021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E687A53-1778-4020-BD76-006F3CF71CEC}"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208ED2C6-0870-43E8-812F-11EEE8CCB4A8}" type="datetimeFigureOut">
              <a:rPr lang="ru-RU" smtClean="0"/>
              <a:t>21.12.2021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9E687A53-1778-4020-BD76-006F3CF71CEC}"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208ED2C6-0870-43E8-812F-11EEE8CCB4A8}" type="datetimeFigureOut">
              <a:rPr lang="ru-RU" smtClean="0"/>
              <a:t>21.12.2021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9E687A53-1778-4020-BD76-006F3CF71CEC}"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8ED2C6-0870-43E8-812F-11EEE8CCB4A8}" type="datetimeFigureOut">
              <a:rPr lang="ru-RU" smtClean="0"/>
              <a:t>21.12.2021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9E687A53-1778-4020-BD76-006F3CF71CEC}"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08ED2C6-0870-43E8-812F-11EEE8CCB4A8}" type="datetimeFigureOut">
              <a:rPr lang="ru-RU" smtClean="0"/>
              <a:t>21.12.2021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E687A53-1778-4020-BD76-006F3CF71CEC}"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08ED2C6-0870-43E8-812F-11EEE8CCB4A8}" type="datetimeFigureOut">
              <a:rPr lang="ru-RU" smtClean="0"/>
              <a:t>21.12.2021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E687A53-1778-4020-BD76-006F3CF71CEC}"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208ED2C6-0870-43E8-812F-11EEE8CCB4A8}" type="datetimeFigureOut">
              <a:rPr lang="ru-RU" smtClean="0"/>
              <a:t>21.12.2021</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9E687A53-1778-4020-BD76-006F3CF71CEC}"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zakon.rada.gov.ua/laws/show/88-2017-%D0%BF#n8" TargetMode="Externa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zakon.rada.gov.ua/laws/show/872-2011-%D0%B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on.gov.ua/ua/npa/pro-zatverdzhennya-primirnogo-polozhennya-pro-komandu-psihologo-pedagogichnogo-suprovodu-ditini-z-osoblivimi-osvitnimi-potrebami-v-zakladi-zagalnoyi-serednoyi-ta-doshkilnoyi-osviti" TargetMode="External"/><Relationship Id="rId2" Type="http://schemas.openxmlformats.org/officeDocument/2006/relationships/hyperlink" Target="http://zakon.rada.gov.ua/laws/show/z0224-15"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osvita.ua/legislation/Ser_osv/30376/" TargetMode="External"/><Relationship Id="rId2" Type="http://schemas.openxmlformats.org/officeDocument/2006/relationships/hyperlink" Target="http://osvita.ua/legislation/Ser_osv/29627/" TargetMode="External"/><Relationship Id="rId1" Type="http://schemas.openxmlformats.org/officeDocument/2006/relationships/slideLayout" Target="../slideLayouts/slideLayout7.xml"/><Relationship Id="rId4" Type="http://schemas.openxmlformats.org/officeDocument/2006/relationships/hyperlink" Target="http://osvita.ua/legislation/Ser_osv/32125/"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osvita.ua/legislation/doshkilna-osvita/48151/" TargetMode="External"/><Relationship Id="rId2" Type="http://schemas.openxmlformats.org/officeDocument/2006/relationships/hyperlink" Target="http://ispukr.org.ua/" TargetMode="External"/><Relationship Id="rId1" Type="http://schemas.openxmlformats.org/officeDocument/2006/relationships/slideLayout" Target="../slideLayouts/slideLayout7.xml"/><Relationship Id="rId4" Type="http://schemas.openxmlformats.org/officeDocument/2006/relationships/hyperlink" Target="https://ru.osvita.ua/legislation/Ser_osv/56538/"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base.kristti.com.ua/?p=6628" TargetMode="External"/><Relationship Id="rId2" Type="http://schemas.openxmlformats.org/officeDocument/2006/relationships/hyperlink" Target="http://document.ua/pro-nadannja-rozjasnennja-stosovno-trivalosti-urokiv-v-inkly-doc336206.html" TargetMode="External"/><Relationship Id="rId1" Type="http://schemas.openxmlformats.org/officeDocument/2006/relationships/slideLayout" Target="../slideLayouts/slideLayout7.xml"/><Relationship Id="rId4" Type="http://schemas.openxmlformats.org/officeDocument/2006/relationships/hyperlink" Target="http://osvita.ua/legislation/doshkilna-osvita/62449"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zakon.rada.gov.ua/laws/show/1096-2004-%D0%BF#Text" TargetMode="External"/><Relationship Id="rId2" Type="http://schemas.openxmlformats.org/officeDocument/2006/relationships/hyperlink" Target="https://mon.gov.ua/ua/npa/shodo-organizaciyi-navchannya-osib-z-osoblivimi-osvitnimi-potrebami-u-zakladah-zagalnoyi-serednoyi-osviti-u-20212022-navchalnomu-roci"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zakon.rada.gov.ua/laws/show/617-2018-%D0%BF#n78" TargetMode="External"/><Relationship Id="rId2" Type="http://schemas.openxmlformats.org/officeDocument/2006/relationships/hyperlink" Target="https://zakon.rada.gov.ua/laws/show/545-2017-%D0%BF#n200" TargetMode="External"/><Relationship Id="rId1" Type="http://schemas.openxmlformats.org/officeDocument/2006/relationships/slideLayout" Target="../slideLayouts/slideLayout2.xml"/><Relationship Id="rId5" Type="http://schemas.openxmlformats.org/officeDocument/2006/relationships/hyperlink" Target="https://zakon.rada.gov.ua/laws/show/617-2018-%D0%BF#n93" TargetMode="External"/><Relationship Id="rId4" Type="http://schemas.openxmlformats.org/officeDocument/2006/relationships/hyperlink" Target="https://zakon.rada.gov.ua/laws/show/765-2021-%D0%BF#n66"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zakon.rada.gov.ua/laws/show/957-2021-%D0%BF#n86" TargetMode="External"/><Relationship Id="rId2" Type="http://schemas.openxmlformats.org/officeDocument/2006/relationships/hyperlink" Target="https://zakon.rada.gov.ua/laws/show/957-2021-%D0%BF#n83"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zakon.rada.gov.ua/laws/show/z1279-18#n45" TargetMode="External"/><Relationship Id="rId13" Type="http://schemas.openxmlformats.org/officeDocument/2006/relationships/hyperlink" Target="https://zakon.rada.gov.ua/laws/show/z1279-18#n60" TargetMode="External"/><Relationship Id="rId3" Type="http://schemas.openxmlformats.org/officeDocument/2006/relationships/hyperlink" Target="https://zakon.rada.gov.ua/laws/show/z1279-18#n30" TargetMode="External"/><Relationship Id="rId7" Type="http://schemas.openxmlformats.org/officeDocument/2006/relationships/hyperlink" Target="https://zakon.rada.gov.ua/laws/show/z1279-18#n42" TargetMode="External"/><Relationship Id="rId12" Type="http://schemas.openxmlformats.org/officeDocument/2006/relationships/hyperlink" Target="https://zakon.rada.gov.ua/laws/show/z1279-18#n57" TargetMode="External"/><Relationship Id="rId2" Type="http://schemas.openxmlformats.org/officeDocument/2006/relationships/hyperlink" Target="https://zakon.rada.gov.ua/laws/show/z1279-18#n6" TargetMode="External"/><Relationship Id="rId1" Type="http://schemas.openxmlformats.org/officeDocument/2006/relationships/slideLayout" Target="../slideLayouts/slideLayout2.xml"/><Relationship Id="rId6" Type="http://schemas.openxmlformats.org/officeDocument/2006/relationships/hyperlink" Target="https://zakon.rada.gov.ua/laws/show/z1279-18#n39" TargetMode="External"/><Relationship Id="rId11" Type="http://schemas.openxmlformats.org/officeDocument/2006/relationships/hyperlink" Target="https://zakon.rada.gov.ua/laws/show/z1279-18#n54" TargetMode="External"/><Relationship Id="rId5" Type="http://schemas.openxmlformats.org/officeDocument/2006/relationships/hyperlink" Target="https://zakon.rada.gov.ua/laws/show/z1279-18#n36" TargetMode="External"/><Relationship Id="rId15" Type="http://schemas.openxmlformats.org/officeDocument/2006/relationships/hyperlink" Target="https://zakon.rada.gov.ua/laws/show/z1279-18#n66" TargetMode="External"/><Relationship Id="rId10" Type="http://schemas.openxmlformats.org/officeDocument/2006/relationships/hyperlink" Target="https://zakon.rada.gov.ua/laws/show/z1279-18#n51" TargetMode="External"/><Relationship Id="rId4" Type="http://schemas.openxmlformats.org/officeDocument/2006/relationships/hyperlink" Target="https://zakon.rada.gov.ua/laws/show/z1279-18#n33" TargetMode="External"/><Relationship Id="rId9" Type="http://schemas.openxmlformats.org/officeDocument/2006/relationships/hyperlink" Target="https://zakon.rada.gov.ua/laws/show/z1279-18#n48" TargetMode="External"/><Relationship Id="rId14" Type="http://schemas.openxmlformats.org/officeDocument/2006/relationships/hyperlink" Target="https://zakon.rada.gov.ua/laws/show/z1279-18#n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83568" y="5052545"/>
            <a:ext cx="8064896" cy="882119"/>
          </a:xfrm>
        </p:spPr>
        <p:txBody>
          <a:bodyPr>
            <a:normAutofit/>
          </a:bodyPr>
          <a:lstStyle/>
          <a:p>
            <a:pPr algn="r"/>
            <a:r>
              <a:rPr lang="ru-RU" sz="2400" b="1" dirty="0" smtClean="0">
                <a:solidFill>
                  <a:srgbClr val="FF0000"/>
                </a:solidFill>
              </a:rPr>
              <a:t>Директор Куп</a:t>
            </a:r>
            <a:r>
              <a:rPr lang="en-US" sz="2400" b="1" dirty="0" smtClean="0">
                <a:solidFill>
                  <a:srgbClr val="FF0000"/>
                </a:solidFill>
              </a:rPr>
              <a:t>’</a:t>
            </a:r>
            <a:r>
              <a:rPr lang="ru-RU" sz="2400" b="1" dirty="0" err="1" smtClean="0">
                <a:solidFill>
                  <a:srgbClr val="FF0000"/>
                </a:solidFill>
              </a:rPr>
              <a:t>янського</a:t>
            </a:r>
            <a:r>
              <a:rPr lang="ru-RU" sz="2400" b="1" dirty="0" smtClean="0">
                <a:solidFill>
                  <a:srgbClr val="FF0000"/>
                </a:solidFill>
              </a:rPr>
              <a:t> ІРЦ Проценко О.В.</a:t>
            </a:r>
            <a:endParaRPr lang="ru-RU" sz="2400" b="1" dirty="0">
              <a:solidFill>
                <a:srgbClr val="FF0000"/>
              </a:solidFill>
            </a:endParaRPr>
          </a:p>
        </p:txBody>
      </p:sp>
      <p:sp>
        <p:nvSpPr>
          <p:cNvPr id="2" name="Заголовок 1"/>
          <p:cNvSpPr>
            <a:spLocks noGrp="1"/>
          </p:cNvSpPr>
          <p:nvPr>
            <p:ph type="ctrTitle"/>
          </p:nvPr>
        </p:nvSpPr>
        <p:spPr>
          <a:xfrm>
            <a:off x="395537" y="404665"/>
            <a:ext cx="7597396" cy="3528392"/>
          </a:xfrm>
        </p:spPr>
        <p:txBody>
          <a:bodyPr/>
          <a:lstStyle/>
          <a:p>
            <a:pPr marL="182880" indent="0">
              <a:buNone/>
            </a:pPr>
            <a:r>
              <a:rPr lang="uk-UA" sz="4400" dirty="0" smtClean="0">
                <a:effectLst/>
              </a:rPr>
              <a:t>Навчання дітей з особливими освітніми потребами – нові підходи та перспективи 2022 року</a:t>
            </a:r>
            <a:r>
              <a:rPr lang="ru-RU" sz="2400" dirty="0">
                <a:effectLst/>
              </a:rPr>
              <a:t/>
            </a:r>
            <a:br>
              <a:rPr lang="ru-RU" sz="2400" dirty="0">
                <a:effectLst/>
              </a:rPr>
            </a:br>
            <a:endParaRPr lang="ru-RU" sz="2400" dirty="0"/>
          </a:p>
        </p:txBody>
      </p:sp>
    </p:spTree>
    <p:extLst>
      <p:ext uri="{BB962C8B-B14F-4D97-AF65-F5344CB8AC3E}">
        <p14:creationId xmlns:p14="http://schemas.microsoft.com/office/powerpoint/2010/main" val="23048241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8208912" cy="1296144"/>
          </a:xfrm>
        </p:spPr>
        <p:txBody>
          <a:bodyPr/>
          <a:lstStyle/>
          <a:p>
            <a:pPr marL="0" indent="0" algn="ctr">
              <a:buNone/>
            </a:pPr>
            <a:r>
              <a:rPr lang="ru-RU" sz="1800" dirty="0" err="1">
                <a:effectLst/>
              </a:rPr>
              <a:t>Зміни</a:t>
            </a:r>
            <a:r>
              <a:rPr lang="ru-RU" sz="1800" dirty="0">
                <a:effectLst/>
              </a:rPr>
              <a:t> у ПОРЯДКУ</a:t>
            </a:r>
            <a:r>
              <a:rPr lang="ru-RU" sz="1800" dirty="0"/>
              <a:t> </a:t>
            </a:r>
            <a:r>
              <a:rPr lang="ru-RU" sz="1800" dirty="0" err="1">
                <a:effectLst/>
              </a:rPr>
              <a:t>організації</a:t>
            </a:r>
            <a:r>
              <a:rPr lang="ru-RU" sz="1800" dirty="0">
                <a:effectLst/>
              </a:rPr>
              <a:t> </a:t>
            </a:r>
            <a:r>
              <a:rPr lang="ru-RU" sz="1800" dirty="0" err="1">
                <a:effectLst/>
              </a:rPr>
              <a:t>інклюзивного</a:t>
            </a:r>
            <a:r>
              <a:rPr lang="ru-RU" sz="1800" dirty="0">
                <a:effectLst/>
              </a:rPr>
              <a:t> </a:t>
            </a:r>
            <a:r>
              <a:rPr lang="ru-RU" sz="1800" dirty="0" err="1">
                <a:effectLst/>
              </a:rPr>
              <a:t>навчання</a:t>
            </a:r>
            <a:r>
              <a:rPr lang="ru-RU" sz="1800" dirty="0">
                <a:effectLst/>
              </a:rPr>
              <a:t> у закладах </a:t>
            </a:r>
            <a:r>
              <a:rPr lang="ru-RU" sz="1800" dirty="0" err="1" smtClean="0">
                <a:effectLst/>
              </a:rPr>
              <a:t>дошкільної</a:t>
            </a:r>
            <a:r>
              <a:rPr lang="ru-RU" sz="1800" dirty="0" smtClean="0">
                <a:effectLst/>
              </a:rPr>
              <a:t> </a:t>
            </a:r>
            <a:r>
              <a:rPr lang="ru-RU" sz="1800" dirty="0" err="1" smtClean="0">
                <a:effectLst/>
              </a:rPr>
              <a:t>освіти</a:t>
            </a:r>
            <a:endParaRPr lang="uk-UA" sz="1800" dirty="0"/>
          </a:p>
        </p:txBody>
      </p:sp>
      <p:sp>
        <p:nvSpPr>
          <p:cNvPr id="3" name="Місце для вмісту 2"/>
          <p:cNvSpPr>
            <a:spLocks noGrp="1"/>
          </p:cNvSpPr>
          <p:nvPr>
            <p:ph sz="quarter" idx="13"/>
          </p:nvPr>
        </p:nvSpPr>
        <p:spPr>
          <a:xfrm>
            <a:off x="482415" y="1557227"/>
            <a:ext cx="8208912" cy="5040560"/>
          </a:xfrm>
        </p:spPr>
        <p:txBody>
          <a:bodyPr>
            <a:normAutofit fontScale="85000" lnSpcReduction="20000"/>
          </a:bodyPr>
          <a:lstStyle/>
          <a:p>
            <a:pPr marL="45720" indent="0">
              <a:buNone/>
            </a:pPr>
            <a:r>
              <a:rPr lang="uk-UA" dirty="0" smtClean="0"/>
              <a:t>   Керівник </a:t>
            </a:r>
            <a:r>
              <a:rPr lang="uk-UA" dirty="0"/>
              <a:t>закладу дошкільної освіти на підставі заяви батьків (одного з батьків) або інших законних представників (одного законного представника) дитини з особливими освітніми потребами та висновку </a:t>
            </a:r>
            <a:r>
              <a:rPr lang="uk-UA" dirty="0" err="1"/>
              <a:t>інклюзивно</a:t>
            </a:r>
            <a:r>
              <a:rPr lang="uk-UA" dirty="0"/>
              <a:t>-ресурсного центру про комплексну психолого-педагогічну оцінку розвитку дитини (далі - висновок) приймає рішення про утворення інклюзивної групи. Інклюзивна група утворюється в обов’язковому порядку за наявності однієї такої заяви</a:t>
            </a:r>
            <a:r>
              <a:rPr lang="uk-UA" dirty="0" smtClean="0"/>
              <a:t>.”;</a:t>
            </a:r>
          </a:p>
          <a:p>
            <a:r>
              <a:rPr lang="uk-UA" dirty="0"/>
              <a:t> </a:t>
            </a:r>
            <a:r>
              <a:rPr lang="uk-UA" dirty="0" smtClean="0"/>
              <a:t>  В </a:t>
            </a:r>
            <a:r>
              <a:rPr lang="uk-UA" dirty="0"/>
              <a:t>інклюзивних групах кількість дітей з особливими освітніми потребами має становити не більше трьох осіб, зокрема:</a:t>
            </a:r>
          </a:p>
          <a:p>
            <a:pPr marL="45720" indent="0">
              <a:buNone/>
            </a:pPr>
            <a:r>
              <a:rPr lang="uk-UA" dirty="0" smtClean="0"/>
              <a:t>- не </a:t>
            </a:r>
            <a:r>
              <a:rPr lang="uk-UA" dirty="0"/>
              <a:t>більше одної дитини, яка потребує четвертого чи п’ятого рівня підтримки;</a:t>
            </a:r>
          </a:p>
          <a:p>
            <a:pPr marL="45720" indent="0">
              <a:buNone/>
            </a:pPr>
            <a:r>
              <a:rPr lang="uk-UA" dirty="0" smtClean="0"/>
              <a:t>- не </a:t>
            </a:r>
            <a:r>
              <a:rPr lang="uk-UA" dirty="0"/>
              <a:t>більше двох дітей, які потребують третього рівня підтримки;</a:t>
            </a:r>
          </a:p>
          <a:p>
            <a:pPr marL="45720" indent="0">
              <a:buNone/>
            </a:pPr>
            <a:r>
              <a:rPr lang="uk-UA" dirty="0" smtClean="0"/>
              <a:t>- не </a:t>
            </a:r>
            <a:r>
              <a:rPr lang="uk-UA" dirty="0"/>
              <a:t>більше трьох дітей, які потребують другого рівня підтримки.</a:t>
            </a:r>
          </a:p>
          <a:p>
            <a:r>
              <a:rPr lang="uk-UA" dirty="0" smtClean="0"/>
              <a:t>   У </a:t>
            </a:r>
            <a:r>
              <a:rPr lang="uk-UA" dirty="0"/>
              <a:t>разі наявності висновку, що не містить інформації про рівень підтримки, така дитина розподіляється у групу закладу дошкільної освіти з урахуванням рекомендацій команди психолого-педагогічного супроводу дитини з особливими освітніми потребами та складності порушень</a:t>
            </a:r>
            <a:r>
              <a:rPr lang="uk-UA" dirty="0" smtClean="0"/>
              <a:t>.”;</a:t>
            </a:r>
            <a:endParaRPr lang="uk-UA" dirty="0"/>
          </a:p>
          <a:p>
            <a:pPr marL="45720" indent="0">
              <a:buNone/>
            </a:pPr>
            <a:endParaRPr lang="uk-UA" dirty="0"/>
          </a:p>
        </p:txBody>
      </p:sp>
    </p:spTree>
    <p:extLst>
      <p:ext uri="{BB962C8B-B14F-4D97-AF65-F5344CB8AC3E}">
        <p14:creationId xmlns:p14="http://schemas.microsoft.com/office/powerpoint/2010/main" val="36458191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980728"/>
            <a:ext cx="7992888" cy="5184576"/>
          </a:xfrm>
        </p:spPr>
        <p:txBody>
          <a:bodyPr/>
          <a:lstStyle/>
          <a:p>
            <a:pPr marL="182880" indent="0">
              <a:buNone/>
            </a:pPr>
            <a:r>
              <a:rPr lang="uk-UA" sz="1200" b="0" dirty="0" smtClean="0">
                <a:effectLst/>
              </a:rPr>
              <a:t/>
            </a:r>
            <a:br>
              <a:rPr lang="uk-UA" sz="1200" b="0" dirty="0" smtClean="0">
                <a:effectLst/>
              </a:rPr>
            </a:br>
            <a:r>
              <a:rPr lang="uk-UA" sz="1200" b="0" dirty="0" smtClean="0">
                <a:effectLst/>
              </a:rPr>
              <a:t>        </a:t>
            </a:r>
            <a:r>
              <a:rPr lang="uk-UA" sz="1600" b="0" dirty="0" smtClean="0">
                <a:effectLst/>
              </a:rPr>
              <a:t>Здобуття </a:t>
            </a:r>
            <a:r>
              <a:rPr lang="uk-UA" sz="1600" b="0" dirty="0">
                <a:effectLst/>
              </a:rPr>
              <a:t>дошкільної освіти дітьми з особливими освітніми потребами здійснюється відповідно до </a:t>
            </a:r>
            <a:r>
              <a:rPr lang="uk-UA" sz="1600" b="0" dirty="0">
                <a:solidFill>
                  <a:srgbClr val="FF0000"/>
                </a:solidFill>
                <a:effectLst/>
              </a:rPr>
              <a:t>державного стандарту дошкільної освіти (Базового компонента дошкільної освіти) </a:t>
            </a:r>
            <a:r>
              <a:rPr lang="uk-UA" sz="1600" b="0" dirty="0">
                <a:effectLst/>
              </a:rPr>
              <a:t>за допомогою найбільш прийнятних для таких дітей методів і </a:t>
            </a:r>
            <a:r>
              <a:rPr lang="uk-UA" sz="1600" b="0" dirty="0" smtClean="0">
                <a:effectLst/>
              </a:rPr>
              <a:t>способів.</a:t>
            </a:r>
            <a:r>
              <a:rPr lang="uk-UA" sz="1600" b="0" dirty="0">
                <a:effectLst/>
              </a:rPr>
              <a:t/>
            </a:r>
            <a:br>
              <a:rPr lang="uk-UA" sz="1600" b="0" dirty="0">
                <a:effectLst/>
              </a:rPr>
            </a:br>
            <a:r>
              <a:rPr lang="uk-UA" sz="1600" b="0" dirty="0" smtClean="0">
                <a:effectLst/>
              </a:rPr>
              <a:t>        Освітній </a:t>
            </a:r>
            <a:r>
              <a:rPr lang="uk-UA" sz="1600" b="0" dirty="0">
                <a:effectLst/>
              </a:rPr>
              <a:t>процес у закладі дошкільної освіти організовується </a:t>
            </a:r>
            <a:r>
              <a:rPr lang="uk-UA" sz="1600" b="0" dirty="0">
                <a:solidFill>
                  <a:srgbClr val="FF0000"/>
                </a:solidFill>
                <a:effectLst/>
              </a:rPr>
              <a:t>з урахуванням рівнів підтримки</a:t>
            </a:r>
            <a:r>
              <a:rPr lang="uk-UA" sz="1600" b="0" dirty="0">
                <a:effectLst/>
              </a:rPr>
              <a:t>, визначених згідно з додатком 2, та на основі висновку.</a:t>
            </a:r>
            <a:br>
              <a:rPr lang="uk-UA" sz="1600" b="0" dirty="0">
                <a:effectLst/>
              </a:rPr>
            </a:br>
            <a:r>
              <a:rPr lang="uk-UA" sz="1600" b="0" dirty="0" smtClean="0">
                <a:effectLst/>
              </a:rPr>
              <a:t>        Для </a:t>
            </a:r>
            <a:r>
              <a:rPr lang="uk-UA" sz="1600" b="0" dirty="0">
                <a:effectLst/>
              </a:rPr>
              <a:t>дітей, у яких виникають труднощі під час навчання та які потребують постійної чи тимчасової підтримки в освітньому процесі, за рішенням закладу </a:t>
            </a:r>
            <a:r>
              <a:rPr lang="uk-UA" sz="1600" b="0" dirty="0">
                <a:solidFill>
                  <a:srgbClr val="FF0000"/>
                </a:solidFill>
                <a:effectLst/>
              </a:rPr>
              <a:t>освіти може надаватися підтримка першого </a:t>
            </a:r>
            <a:r>
              <a:rPr lang="uk-UA" sz="1600" b="0" dirty="0" smtClean="0">
                <a:solidFill>
                  <a:srgbClr val="FF0000"/>
                </a:solidFill>
                <a:effectLst/>
              </a:rPr>
              <a:t>рівня</a:t>
            </a:r>
            <a:r>
              <a:rPr lang="uk-UA" sz="1600" b="0" dirty="0">
                <a:effectLst/>
              </a:rPr>
              <a:t> </a:t>
            </a:r>
            <a:r>
              <a:rPr lang="uk-UA" sz="1600" b="0" dirty="0" smtClean="0">
                <a:effectLst/>
              </a:rPr>
              <a:t>за </a:t>
            </a:r>
            <a:r>
              <a:rPr lang="uk-UA" sz="1600" b="0" dirty="0">
                <a:effectLst/>
              </a:rPr>
              <a:t>письмовою заявою одного з батьків або іншого законного </a:t>
            </a:r>
            <a:r>
              <a:rPr lang="uk-UA" sz="1600" b="0" dirty="0" smtClean="0">
                <a:effectLst/>
              </a:rPr>
              <a:t>представника</a:t>
            </a:r>
            <a:br>
              <a:rPr lang="uk-UA" sz="1600" b="0" dirty="0" smtClean="0">
                <a:effectLst/>
              </a:rPr>
            </a:br>
            <a:r>
              <a:rPr lang="uk-UA" sz="1600" b="0" dirty="0" smtClean="0">
                <a:effectLst/>
              </a:rPr>
              <a:t>- </a:t>
            </a:r>
            <a:r>
              <a:rPr lang="uk-UA" sz="1600" b="0" dirty="0" smtClean="0">
                <a:effectLst/>
              </a:rPr>
              <a:t> </a:t>
            </a:r>
            <a:r>
              <a:rPr lang="uk-UA" sz="1600" b="0" dirty="0">
                <a:effectLst/>
              </a:rPr>
              <a:t>керівник закладу освіти утворює команду психолого-педагогічного супроводу;</a:t>
            </a:r>
            <a:br>
              <a:rPr lang="uk-UA" sz="1600" b="0" dirty="0">
                <a:effectLst/>
              </a:rPr>
            </a:br>
            <a:r>
              <a:rPr lang="uk-UA" sz="1600" b="0" dirty="0" smtClean="0">
                <a:effectLst/>
              </a:rPr>
              <a:t>- команда </a:t>
            </a:r>
            <a:r>
              <a:rPr lang="uk-UA" sz="1600" b="0" dirty="0">
                <a:effectLst/>
              </a:rPr>
              <a:t>психолого-педагогічного супроводу проводить оцінку та визначає потребу у наданні підтримки першого рівня або рекомендує звернутися для проведення комплексної психолого-педагогічної оцінки розвитку дитини до </a:t>
            </a:r>
            <a:r>
              <a:rPr lang="uk-UA" sz="1600" b="0" dirty="0" err="1">
                <a:effectLst/>
              </a:rPr>
              <a:t>інклюзивно</a:t>
            </a:r>
            <a:r>
              <a:rPr lang="uk-UA" sz="1600" b="0" dirty="0">
                <a:effectLst/>
              </a:rPr>
              <a:t>-ресурсного центру;</a:t>
            </a:r>
            <a:br>
              <a:rPr lang="uk-UA" sz="1600" b="0" dirty="0">
                <a:effectLst/>
              </a:rPr>
            </a:br>
            <a:r>
              <a:rPr lang="uk-UA" sz="1600" b="0" dirty="0" smtClean="0">
                <a:effectLst/>
              </a:rPr>
              <a:t>- на </a:t>
            </a:r>
            <a:r>
              <a:rPr lang="uk-UA" sz="1600" b="0" dirty="0">
                <a:effectLst/>
              </a:rPr>
              <a:t>підставі рішення команди психолого-педагогічного супроводу, зафіксованого у протоколі про потребу підтримки першого рівня, складається індивідуальна програма розвитку та/або індивідуальний навчальний план.”</a:t>
            </a:r>
            <a:br>
              <a:rPr lang="uk-UA" sz="1600" b="0" dirty="0">
                <a:effectLst/>
              </a:rPr>
            </a:br>
            <a:endParaRPr lang="uk-UA" sz="1600" dirty="0"/>
          </a:p>
        </p:txBody>
      </p:sp>
      <p:sp>
        <p:nvSpPr>
          <p:cNvPr id="3" name="Підзаголовок 2"/>
          <p:cNvSpPr>
            <a:spLocks noGrp="1"/>
          </p:cNvSpPr>
          <p:nvPr>
            <p:ph type="subTitle" idx="1"/>
          </p:nvPr>
        </p:nvSpPr>
        <p:spPr>
          <a:xfrm>
            <a:off x="1259632" y="188640"/>
            <a:ext cx="7056784" cy="792088"/>
          </a:xfrm>
        </p:spPr>
        <p:txBody>
          <a:bodyPr>
            <a:normAutofit fontScale="92500" lnSpcReduction="20000"/>
          </a:bodyPr>
          <a:lstStyle/>
          <a:p>
            <a:endParaRPr lang="uk-UA" sz="2400" dirty="0" smtClean="0"/>
          </a:p>
          <a:p>
            <a:r>
              <a:rPr lang="uk-UA" sz="2400" dirty="0" smtClean="0"/>
              <a:t>Освітній </a:t>
            </a:r>
            <a:r>
              <a:rPr lang="uk-UA" sz="2400" dirty="0"/>
              <a:t>процес у закладі дошкільної освіти</a:t>
            </a:r>
            <a:endParaRPr lang="uk-UA" dirty="0"/>
          </a:p>
        </p:txBody>
      </p:sp>
    </p:spTree>
    <p:extLst>
      <p:ext uri="{BB962C8B-B14F-4D97-AF65-F5344CB8AC3E}">
        <p14:creationId xmlns:p14="http://schemas.microsoft.com/office/powerpoint/2010/main" val="10737371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611560" y="188640"/>
            <a:ext cx="7694241" cy="6552728"/>
          </a:xfrm>
        </p:spPr>
        <p:txBody>
          <a:bodyPr/>
          <a:lstStyle/>
          <a:p>
            <a:pPr marL="0" indent="0" algn="l">
              <a:buNone/>
            </a:pPr>
            <a:r>
              <a:rPr lang="uk-UA" sz="1800" b="0" dirty="0" smtClean="0">
                <a:effectLst/>
              </a:rPr>
              <a:t>Психолого-педагогічні </a:t>
            </a:r>
            <a:r>
              <a:rPr lang="uk-UA" sz="1800" b="0" dirty="0">
                <a:effectLst/>
              </a:rPr>
              <a:t>та корекційно-розвиткові послуги </a:t>
            </a:r>
            <a:r>
              <a:rPr lang="uk-UA" sz="1800" b="0" dirty="0" smtClean="0">
                <a:effectLst/>
              </a:rPr>
              <a:t>(допомога)</a:t>
            </a:r>
            <a:br>
              <a:rPr lang="uk-UA" sz="1800" b="0" dirty="0" smtClean="0">
                <a:effectLst/>
              </a:rPr>
            </a:br>
            <a:r>
              <a:rPr lang="uk-UA" sz="1400" b="0" dirty="0">
                <a:effectLst/>
              </a:rPr>
              <a:t/>
            </a:r>
            <a:br>
              <a:rPr lang="uk-UA" sz="1400" b="0" dirty="0">
                <a:effectLst/>
              </a:rPr>
            </a:br>
            <a:r>
              <a:rPr lang="uk-UA" sz="1400" b="0" dirty="0" smtClean="0">
                <a:effectLst/>
              </a:rPr>
              <a:t>          Надання </a:t>
            </a:r>
            <a:r>
              <a:rPr lang="uk-UA" sz="1400" b="0" dirty="0">
                <a:effectLst/>
              </a:rPr>
              <a:t>психолого-педагогічних та корекційно-</a:t>
            </a:r>
            <a:r>
              <a:rPr lang="uk-UA" sz="1400" b="0" dirty="0" err="1">
                <a:effectLst/>
              </a:rPr>
              <a:t>розвиткових</a:t>
            </a:r>
            <a:r>
              <a:rPr lang="uk-UA" sz="1400" b="0" dirty="0">
                <a:effectLst/>
              </a:rPr>
              <a:t> послуг дітям з особливими освітніми потребами здійснюється відповідно до індивідуальної програми </a:t>
            </a:r>
            <a:r>
              <a:rPr lang="uk-UA" sz="1400" b="0" dirty="0" smtClean="0">
                <a:effectLst/>
              </a:rPr>
              <a:t>розвитку </a:t>
            </a:r>
            <a:r>
              <a:rPr lang="ru-RU" sz="1400" b="0" dirty="0" smtClean="0">
                <a:effectLst/>
              </a:rPr>
              <a:t>з </a:t>
            </a:r>
            <a:r>
              <a:rPr lang="ru-RU" sz="1400" b="0" dirty="0" err="1">
                <a:effectLst/>
              </a:rPr>
              <a:t>урахуванням</a:t>
            </a:r>
            <a:r>
              <a:rPr lang="ru-RU" sz="1400" b="0" dirty="0">
                <a:effectLst/>
              </a:rPr>
              <a:t> </a:t>
            </a:r>
            <a:r>
              <a:rPr lang="ru-RU" sz="1400" b="0" dirty="0" err="1">
                <a:effectLst/>
              </a:rPr>
              <a:t>рекомендацій</a:t>
            </a:r>
            <a:r>
              <a:rPr lang="ru-RU" sz="1400" b="0" dirty="0">
                <a:effectLst/>
              </a:rPr>
              <a:t> </a:t>
            </a:r>
            <a:r>
              <a:rPr lang="ru-RU" sz="1400" b="0" dirty="0" err="1">
                <a:effectLst/>
              </a:rPr>
              <a:t>інклюзивно</a:t>
            </a:r>
            <a:r>
              <a:rPr lang="ru-RU" sz="1400" b="0" dirty="0">
                <a:effectLst/>
              </a:rPr>
              <a:t>-ресурсного </a:t>
            </a:r>
            <a:r>
              <a:rPr lang="ru-RU" sz="1400" b="0" dirty="0" smtClean="0">
                <a:effectLst/>
              </a:rPr>
              <a:t>центру</a:t>
            </a:r>
            <a:r>
              <a:rPr lang="uk-UA" sz="1400" b="0" dirty="0" smtClean="0">
                <a:effectLst/>
              </a:rPr>
              <a:t>.</a:t>
            </a:r>
            <a:br>
              <a:rPr lang="uk-UA" sz="1400" b="0" dirty="0" smtClean="0">
                <a:effectLst/>
              </a:rPr>
            </a:br>
            <a:r>
              <a:rPr lang="uk-UA" sz="1400" b="0" dirty="0" smtClean="0">
                <a:effectLst/>
              </a:rPr>
              <a:t>         Психолого-педагогічні </a:t>
            </a:r>
            <a:r>
              <a:rPr lang="uk-UA" sz="1400" b="0" dirty="0">
                <a:effectLst/>
              </a:rPr>
              <a:t>та корекційно-розвиткові послуги (допомога) надаються у вигляді занять згідно з індивідуальною програмою розвитку в індивідуальній або груповій формі. Заняття проводяться фахівцями (із числа працівників закладу освіти та у разі потреби - додатково залученими фахівцями), оплата праці яких здійснюється відповідно до </a:t>
            </a:r>
            <a:r>
              <a:rPr lang="uk-UA" sz="1400" b="0" u="sng" dirty="0">
                <a:effectLst/>
                <a:hlinkClick r:id="rId2"/>
              </a:rPr>
              <a:t>Порядку та умов надання субвенції з державного бюджету місцевим бюджетам на надання державної підтримки особам з особливими освітніми </a:t>
            </a:r>
            <a:r>
              <a:rPr lang="uk-UA" sz="1400" b="0" dirty="0" smtClean="0">
                <a:effectLst/>
              </a:rPr>
              <a:t> </a:t>
            </a:r>
            <a:r>
              <a:rPr lang="uk-UA" sz="1400" b="0" u="sng" dirty="0" smtClean="0">
                <a:effectLst/>
              </a:rPr>
              <a:t/>
            </a:r>
            <a:br>
              <a:rPr lang="uk-UA" sz="1400" b="0" u="sng" dirty="0" smtClean="0">
                <a:effectLst/>
              </a:rPr>
            </a:br>
            <a:r>
              <a:rPr lang="uk-UA" sz="1400" b="0" dirty="0" smtClean="0">
                <a:effectLst/>
              </a:rPr>
              <a:t>        Директор </a:t>
            </a:r>
            <a:r>
              <a:rPr lang="uk-UA" sz="1400" b="0" dirty="0">
                <a:effectLst/>
              </a:rPr>
              <a:t>закладу дошкільної освіти або вихователь-методист здійснює контроль за наданням психолого-педагогічних та корекційно-</a:t>
            </a:r>
            <a:r>
              <a:rPr lang="uk-UA" sz="1400" b="0" dirty="0" err="1">
                <a:effectLst/>
              </a:rPr>
              <a:t>розвиткових</a:t>
            </a:r>
            <a:r>
              <a:rPr lang="uk-UA" sz="1400" b="0" dirty="0">
                <a:effectLst/>
              </a:rPr>
              <a:t> послуг та станом виконання завдань, визначених в індивідуальній програмі розвитку та індивідуальному освітньому плані (у разі наявності).</a:t>
            </a:r>
            <a:br>
              <a:rPr lang="uk-UA" sz="1400" b="0" dirty="0">
                <a:effectLst/>
              </a:rPr>
            </a:br>
            <a:r>
              <a:rPr lang="uk-UA" sz="1400" b="0" dirty="0" smtClean="0">
                <a:effectLst/>
              </a:rPr>
              <a:t>         Залежно </a:t>
            </a:r>
            <a:r>
              <a:rPr lang="uk-UA" sz="1400" b="0" dirty="0">
                <a:effectLst/>
              </a:rPr>
              <a:t>від віку дитини, ступеня складності порушень та з урахуванням її індивідуальних особливостей навчально-пізнавальної діяльності </a:t>
            </a:r>
            <a:r>
              <a:rPr lang="uk-UA" sz="1400" b="0" dirty="0">
                <a:solidFill>
                  <a:srgbClr val="FF0000"/>
                </a:solidFill>
                <a:effectLst/>
              </a:rPr>
              <a:t>передбачається від двох до восьми </a:t>
            </a:r>
            <a:r>
              <a:rPr lang="uk-UA" sz="1400" b="0" dirty="0">
                <a:effectLst/>
              </a:rPr>
              <a:t>психолого-педагогічних та корекційно-</a:t>
            </a:r>
            <a:r>
              <a:rPr lang="uk-UA" sz="1400" b="0" dirty="0" err="1">
                <a:effectLst/>
              </a:rPr>
              <a:t>розвиткових</a:t>
            </a:r>
            <a:r>
              <a:rPr lang="uk-UA" sz="1400" b="0" dirty="0">
                <a:effectLst/>
              </a:rPr>
              <a:t> занять на тиждень </a:t>
            </a:r>
            <a:r>
              <a:rPr lang="uk-UA" sz="1400" b="0" dirty="0">
                <a:solidFill>
                  <a:srgbClr val="FF0000"/>
                </a:solidFill>
                <a:effectLst/>
              </a:rPr>
              <a:t>відповідно до </a:t>
            </a:r>
            <a:r>
              <a:rPr lang="ru-RU" sz="1400" b="0" dirty="0" err="1">
                <a:solidFill>
                  <a:srgbClr val="FF0000"/>
                </a:solidFill>
                <a:effectLst/>
              </a:rPr>
              <a:t>рекомендованого</a:t>
            </a:r>
            <a:r>
              <a:rPr lang="ru-RU" sz="1400" b="0" dirty="0">
                <a:solidFill>
                  <a:srgbClr val="FF0000"/>
                </a:solidFill>
                <a:effectLst/>
              </a:rPr>
              <a:t> </a:t>
            </a:r>
            <a:r>
              <a:rPr lang="ru-RU" sz="1400" b="0" dirty="0" err="1">
                <a:solidFill>
                  <a:srgbClr val="FF0000"/>
                </a:solidFill>
                <a:effectLst/>
              </a:rPr>
              <a:t>рівня</a:t>
            </a:r>
            <a:r>
              <a:rPr lang="ru-RU" sz="1400" b="0" dirty="0">
                <a:solidFill>
                  <a:srgbClr val="FF0000"/>
                </a:solidFill>
                <a:effectLst/>
              </a:rPr>
              <a:t> </a:t>
            </a:r>
            <a:r>
              <a:rPr lang="ru-RU" sz="1400" b="0" dirty="0" err="1">
                <a:solidFill>
                  <a:srgbClr val="FF0000"/>
                </a:solidFill>
                <a:effectLst/>
              </a:rPr>
              <a:t>підтримки</a:t>
            </a:r>
            <a:r>
              <a:rPr lang="ru-RU" sz="1400" b="0" dirty="0">
                <a:effectLst/>
              </a:rPr>
              <a:t>, </a:t>
            </a:r>
            <a:r>
              <a:rPr lang="ru-RU" sz="1400" b="0" dirty="0" err="1">
                <a:effectLst/>
              </a:rPr>
              <a:t>зазначеного</a:t>
            </a:r>
            <a:r>
              <a:rPr lang="ru-RU" sz="1400" b="0" dirty="0">
                <a:effectLst/>
              </a:rPr>
              <a:t> у </a:t>
            </a:r>
            <a:r>
              <a:rPr lang="ru-RU" sz="1400" b="0" dirty="0" err="1">
                <a:effectLst/>
              </a:rPr>
              <a:t>висновку</a:t>
            </a:r>
            <a:r>
              <a:rPr lang="ru-RU" sz="1400" b="0" dirty="0">
                <a:effectLst/>
              </a:rPr>
              <a:t> </a:t>
            </a:r>
            <a:r>
              <a:rPr lang="ru-RU" sz="1400" b="0" dirty="0" err="1">
                <a:effectLst/>
              </a:rPr>
              <a:t>інклюзивно</a:t>
            </a:r>
            <a:r>
              <a:rPr lang="ru-RU" sz="1400" b="0" dirty="0">
                <a:effectLst/>
              </a:rPr>
              <a:t>-ресурсного </a:t>
            </a:r>
            <a:r>
              <a:rPr lang="ru-RU" sz="1400" b="0" dirty="0" smtClean="0">
                <a:effectLst/>
              </a:rPr>
              <a:t>центру</a:t>
            </a:r>
            <a:r>
              <a:rPr lang="uk-UA" sz="1400" b="0" dirty="0" smtClean="0">
                <a:effectLst/>
              </a:rPr>
              <a:t> </a:t>
            </a:r>
            <a:r>
              <a:rPr lang="uk-UA" sz="1400" b="0" dirty="0">
                <a:effectLst/>
              </a:rPr>
              <a:t>про комплексну психолого-педагогічну оцінку розвитку дитини.</a:t>
            </a:r>
            <a:br>
              <a:rPr lang="uk-UA" sz="1400" b="0" dirty="0">
                <a:effectLst/>
              </a:rPr>
            </a:br>
            <a:r>
              <a:rPr lang="uk-UA" sz="1400" b="0" dirty="0" smtClean="0">
                <a:effectLst/>
              </a:rPr>
              <a:t>         Години</a:t>
            </a:r>
            <a:r>
              <a:rPr lang="uk-UA" sz="1400" b="0" dirty="0">
                <a:effectLst/>
              </a:rPr>
              <a:t>, передбачені для надання психолого-педагогічних та корекційно-</a:t>
            </a:r>
            <a:r>
              <a:rPr lang="uk-UA" sz="1400" b="0" dirty="0" err="1">
                <a:effectLst/>
              </a:rPr>
              <a:t>розвиткових</a:t>
            </a:r>
            <a:r>
              <a:rPr lang="uk-UA" sz="1400" b="0" dirty="0">
                <a:effectLst/>
              </a:rPr>
              <a:t> послуг, не враховуються під час визначення гранично допустимого навчального навантаження на дитину з особливими освітніми потребами у закладі дошкільної освіти.</a:t>
            </a:r>
            <a:br>
              <a:rPr lang="uk-UA" sz="1400" b="0" dirty="0">
                <a:effectLst/>
              </a:rPr>
            </a:br>
            <a:r>
              <a:rPr lang="uk-UA" sz="1400" b="0" dirty="0" smtClean="0">
                <a:effectLst/>
              </a:rPr>
              <a:t>         </a:t>
            </a:r>
            <a:r>
              <a:rPr lang="uk-UA" sz="1400" b="0" dirty="0" smtClean="0">
                <a:solidFill>
                  <a:srgbClr val="FF0000"/>
                </a:solidFill>
                <a:effectLst/>
              </a:rPr>
              <a:t>Тривалість </a:t>
            </a:r>
            <a:r>
              <a:rPr lang="uk-UA" sz="1400" b="0" dirty="0">
                <a:solidFill>
                  <a:srgbClr val="FF0000"/>
                </a:solidFill>
                <a:effectLst/>
              </a:rPr>
              <a:t>психолого-педагогічних та корекційно-</a:t>
            </a:r>
            <a:r>
              <a:rPr lang="uk-UA" sz="1400" b="0" dirty="0" err="1">
                <a:solidFill>
                  <a:srgbClr val="FF0000"/>
                </a:solidFill>
                <a:effectLst/>
              </a:rPr>
              <a:t>розвиткових</a:t>
            </a:r>
            <a:r>
              <a:rPr lang="uk-UA" sz="1400" b="0" dirty="0">
                <a:solidFill>
                  <a:srgbClr val="FF0000"/>
                </a:solidFill>
                <a:effectLst/>
              </a:rPr>
              <a:t> занять визначається відповідно до віку дітей та виду діяльності за освітніми лініями</a:t>
            </a:r>
            <a:r>
              <a:rPr lang="uk-UA" sz="1400" b="0" dirty="0">
                <a:effectLst/>
              </a:rPr>
              <a:t>.</a:t>
            </a:r>
            <a:br>
              <a:rPr lang="uk-UA" sz="1400" b="0" dirty="0">
                <a:effectLst/>
              </a:rPr>
            </a:br>
            <a:r>
              <a:rPr lang="uk-UA" sz="1400" b="0" dirty="0">
                <a:effectLst/>
              </a:rPr>
              <a:t>Психолого-педагогічні та корекційно-розвиткові послуги можуть надаватися як індивідуально, так і в </a:t>
            </a:r>
            <a:r>
              <a:rPr lang="uk-UA" sz="1400" b="0" dirty="0">
                <a:solidFill>
                  <a:srgbClr val="FF0000"/>
                </a:solidFill>
                <a:effectLst/>
              </a:rPr>
              <a:t>групі наповнюваністю двоє - шестеро </a:t>
            </a:r>
            <a:r>
              <a:rPr lang="uk-UA" sz="1400" b="0" dirty="0">
                <a:effectLst/>
              </a:rPr>
              <a:t>дітей з урахуванням однорідності порушень та індивідуальних особливостей.</a:t>
            </a:r>
            <a:br>
              <a:rPr lang="uk-UA" sz="1400" b="0" dirty="0">
                <a:effectLst/>
              </a:rPr>
            </a:br>
            <a:endParaRPr lang="uk-UA" sz="1400" dirty="0"/>
          </a:p>
        </p:txBody>
      </p:sp>
    </p:spTree>
    <p:extLst>
      <p:ext uri="{BB962C8B-B14F-4D97-AF65-F5344CB8AC3E}">
        <p14:creationId xmlns:p14="http://schemas.microsoft.com/office/powerpoint/2010/main" val="1440628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0"/>
            <a:ext cx="8856984" cy="7371249"/>
          </a:xfrm>
          <a:prstGeom prst="rect">
            <a:avLst/>
          </a:prstGeom>
        </p:spPr>
        <p:txBody>
          <a:bodyPr wrap="square">
            <a:spAutoFit/>
          </a:bodyPr>
          <a:lstStyle/>
          <a:p>
            <a:r>
              <a:rPr lang="uk-UA" sz="3600" dirty="0" smtClean="0"/>
              <a:t>  </a:t>
            </a:r>
            <a:r>
              <a:rPr lang="uk-UA" sz="1600" dirty="0" smtClean="0"/>
              <a:t>Орієнтовний алгоритм дій адміністрації щодо інклюзивного навчання в закладі освіти</a:t>
            </a:r>
            <a:endParaRPr lang="uk-UA" sz="1600" dirty="0"/>
          </a:p>
          <a:p>
            <a:r>
              <a:rPr lang="uk-UA" sz="1100" dirty="0" smtClean="0"/>
              <a:t>1.Вивчення </a:t>
            </a:r>
            <a:r>
              <a:rPr lang="uk-UA" sz="1100" dirty="0"/>
              <a:t>документів, які подають батьки, що мають бажання навчати дітей за інклюзивною формою (заява батьків, висновок про комплексну психолого-педагогічну оцінку розвитку дитини, яку надають фахівці ІРЦ</a:t>
            </a:r>
            <a:r>
              <a:rPr lang="uk-UA" sz="1100" dirty="0" smtClean="0"/>
              <a:t>).</a:t>
            </a:r>
          </a:p>
          <a:p>
            <a:r>
              <a:rPr lang="uk-UA" sz="1100" dirty="0" smtClean="0"/>
              <a:t>2.Вивчення </a:t>
            </a:r>
            <a:r>
              <a:rPr lang="uk-UA" sz="1100" dirty="0"/>
              <a:t>нормативно – правової бази та організаційно-методичного забезпечення інклюзивного навчання</a:t>
            </a:r>
            <a:r>
              <a:rPr lang="uk-UA" sz="1100" dirty="0" smtClean="0"/>
              <a:t>.</a:t>
            </a:r>
          </a:p>
          <a:p>
            <a:r>
              <a:rPr lang="uk-UA" sz="1100" dirty="0"/>
              <a:t>3.Вивчення можливостей навчального закладу, щодо забезпечення права на освіту дитини з особливими освітніми потребами:</a:t>
            </a:r>
            <a:endParaRPr lang="ru-RU" sz="1100" dirty="0"/>
          </a:p>
          <a:p>
            <a:r>
              <a:rPr lang="uk-UA" sz="1100" dirty="0"/>
              <a:t>– наявність відповідних фахівців;</a:t>
            </a:r>
            <a:endParaRPr lang="ru-RU" sz="1100" dirty="0"/>
          </a:p>
          <a:p>
            <a:r>
              <a:rPr lang="uk-UA" sz="1100" dirty="0"/>
              <a:t>- матеріально-технічне забезпечення;</a:t>
            </a:r>
            <a:endParaRPr lang="ru-RU" sz="1100" dirty="0"/>
          </a:p>
          <a:p>
            <a:r>
              <a:rPr lang="uk-UA" sz="1100" dirty="0"/>
              <a:t>– архітектурна готовність приміщення школи до навчання</a:t>
            </a:r>
            <a:r>
              <a:rPr lang="uk-UA" sz="1100" dirty="0" smtClean="0"/>
              <a:t>.</a:t>
            </a:r>
            <a:endParaRPr lang="uk-UA" sz="1100" dirty="0"/>
          </a:p>
          <a:p>
            <a:r>
              <a:rPr lang="uk-UA" sz="1100" dirty="0"/>
              <a:t>4.Погодження з </a:t>
            </a:r>
            <a:r>
              <a:rPr lang="uk-UA" sz="1100" dirty="0" smtClean="0"/>
              <a:t>відділом </a:t>
            </a:r>
            <a:r>
              <a:rPr lang="uk-UA" sz="1100" dirty="0"/>
              <a:t>освіти організації навчання в інклюзивному </a:t>
            </a:r>
            <a:r>
              <a:rPr lang="uk-UA" sz="1100" dirty="0" smtClean="0"/>
              <a:t>класі (групі), </a:t>
            </a:r>
            <a:r>
              <a:rPr lang="uk-UA" sz="1100" dirty="0"/>
              <a:t>подання необхідної документації</a:t>
            </a:r>
            <a:r>
              <a:rPr lang="uk-UA" sz="1100" dirty="0" smtClean="0"/>
              <a:t>.</a:t>
            </a:r>
          </a:p>
          <a:p>
            <a:r>
              <a:rPr lang="uk-UA" sz="1100" dirty="0"/>
              <a:t>5.Інформування батьків дітей, що </a:t>
            </a:r>
            <a:r>
              <a:rPr lang="uk-UA" sz="1100" dirty="0" smtClean="0"/>
              <a:t>відвідують заклад освіти, </a:t>
            </a:r>
            <a:r>
              <a:rPr lang="uk-UA" sz="1100" dirty="0"/>
              <a:t>щодо особливостей інклюзивного навчання, цілей та завдань, переваг інклюзії для всіх суб'єктів</a:t>
            </a:r>
            <a:r>
              <a:rPr lang="ru-RU" sz="1100" dirty="0"/>
              <a:t> </a:t>
            </a:r>
            <a:r>
              <a:rPr lang="uk-UA" sz="1100" dirty="0"/>
              <a:t>навчально-виховного процесу, роз'яснення</a:t>
            </a:r>
            <a:r>
              <a:rPr lang="ru-RU" sz="1100" dirty="0"/>
              <a:t> </a:t>
            </a:r>
            <a:r>
              <a:rPr lang="uk-UA" sz="1100" dirty="0"/>
              <a:t>питань щодо врахування особливостей дитини з ООП, залучених в інклюзивні класи (групи), обговорення питань, що виникають унаслідок спілкування та групової взаємодії в дитячому колективі тощо</a:t>
            </a:r>
            <a:r>
              <a:rPr lang="uk-UA" sz="1100" dirty="0" smtClean="0"/>
              <a:t>.</a:t>
            </a:r>
            <a:endParaRPr lang="ru-RU" sz="1100" dirty="0"/>
          </a:p>
          <a:p>
            <a:r>
              <a:rPr lang="uk-UA" sz="1100" dirty="0"/>
              <a:t>6. Вирішення питання фінансування введених посад</a:t>
            </a:r>
            <a:r>
              <a:rPr lang="uk-UA" sz="1100" dirty="0" smtClean="0"/>
              <a:t>.</a:t>
            </a:r>
          </a:p>
          <a:p>
            <a:r>
              <a:rPr lang="uk-UA" sz="1100" dirty="0"/>
              <a:t>7.Створення нормативно-правового, методичного забезпечення впровадження інклюзивного навчання на рівні  закладу освіти (наказ по закладу освіти:</a:t>
            </a:r>
          </a:p>
          <a:p>
            <a:r>
              <a:rPr lang="uk-UA" sz="1100" dirty="0"/>
              <a:t>- про створення інклюзивного класу (групи);</a:t>
            </a:r>
            <a:endParaRPr lang="ru-RU" sz="1100" dirty="0"/>
          </a:p>
          <a:p>
            <a:r>
              <a:rPr lang="uk-UA" sz="1100" dirty="0"/>
              <a:t>- про зарахування учня (дитини);</a:t>
            </a:r>
            <a:endParaRPr lang="ru-RU" sz="1100" dirty="0"/>
          </a:p>
          <a:p>
            <a:r>
              <a:rPr lang="uk-UA" sz="1100" dirty="0"/>
              <a:t>- про призначення асистента вчителя (вихователя); </a:t>
            </a:r>
            <a:endParaRPr lang="ru-RU" sz="1100" dirty="0"/>
          </a:p>
          <a:p>
            <a:r>
              <a:rPr lang="uk-UA" sz="1100" dirty="0" smtClean="0"/>
              <a:t>- про </a:t>
            </a:r>
            <a:r>
              <a:rPr lang="uk-UA" sz="1100" dirty="0"/>
              <a:t>призначення помічника вчителя (вихователя) (якщо є така потреба);</a:t>
            </a:r>
          </a:p>
          <a:p>
            <a:r>
              <a:rPr lang="uk-UA" sz="1100" dirty="0" smtClean="0"/>
              <a:t>- про </a:t>
            </a:r>
            <a:r>
              <a:rPr lang="uk-UA" sz="1100" dirty="0"/>
              <a:t>створення психолого-педагогічної </a:t>
            </a:r>
            <a:r>
              <a:rPr lang="uk-UA" sz="1100" dirty="0" smtClean="0"/>
              <a:t>команди супроводу;</a:t>
            </a:r>
          </a:p>
          <a:p>
            <a:r>
              <a:rPr lang="uk-UA" sz="1100" dirty="0" smtClean="0"/>
              <a:t>- </a:t>
            </a:r>
            <a:r>
              <a:rPr lang="uk-UA" sz="1100" dirty="0" smtClean="0">
                <a:solidFill>
                  <a:srgbClr val="FF0000"/>
                </a:solidFill>
              </a:rPr>
              <a:t>про встановлення конкретного розміру доплати (</a:t>
            </a:r>
            <a:r>
              <a:rPr lang="uk-UA" sz="1100" u="sng" dirty="0" smtClean="0">
                <a:solidFill>
                  <a:srgbClr val="FF0000"/>
                </a:solidFill>
              </a:rPr>
              <a:t>в граничному розмірі 20%), </a:t>
            </a:r>
            <a:r>
              <a:rPr lang="uk-UA" sz="1100" dirty="0" smtClean="0">
                <a:solidFill>
                  <a:srgbClr val="FF0000"/>
                </a:solidFill>
              </a:rPr>
              <a:t>враховуючи кількість осіб з ООП у класі (групі), складність порушення дітей, рівень відповідальності та обсяг роботи кожного працівника (доплати встановлюються при тарифікації</a:t>
            </a:r>
            <a:r>
              <a:rPr lang="uk-UA" sz="1100" dirty="0">
                <a:solidFill>
                  <a:srgbClr val="FF0000"/>
                </a:solidFill>
              </a:rPr>
              <a:t>,</a:t>
            </a:r>
            <a:r>
              <a:rPr lang="uk-UA" sz="1100" dirty="0" smtClean="0">
                <a:solidFill>
                  <a:srgbClr val="FF0000"/>
                </a:solidFill>
              </a:rPr>
              <a:t> Постанова КМУ від 14.02.2018 №72. лист МОН від 05.11.2020 №1/11-657)</a:t>
            </a:r>
            <a:r>
              <a:rPr lang="uk-UA" sz="1100" dirty="0" smtClean="0"/>
              <a:t>. </a:t>
            </a:r>
          </a:p>
          <a:p>
            <a:r>
              <a:rPr lang="uk-UA" sz="1100" dirty="0" smtClean="0"/>
              <a:t>8</a:t>
            </a:r>
            <a:r>
              <a:rPr lang="uk-UA" sz="1100" dirty="0"/>
              <a:t>. Створення команди фахівців, які працюватимуть з дитиною із залученням необхідних </a:t>
            </a:r>
            <a:r>
              <a:rPr lang="uk-UA" sz="1100" dirty="0" smtClean="0"/>
              <a:t>фахівців (</a:t>
            </a:r>
            <a:r>
              <a:rPr lang="uk-UA" sz="1100" dirty="0" err="1" smtClean="0"/>
              <a:t>внести</a:t>
            </a:r>
            <a:r>
              <a:rPr lang="uk-UA" sz="1100" dirty="0" smtClean="0"/>
              <a:t> зміни до положення про команду психолого-педагогічного супроводу).</a:t>
            </a:r>
          </a:p>
          <a:p>
            <a:r>
              <a:rPr lang="uk-UA" sz="1100" dirty="0"/>
              <a:t>9.Розподіл обов’язків між членами команди, ознайомлення з посадовими інструкціями асистентів вчителів(вихователів</a:t>
            </a:r>
            <a:r>
              <a:rPr lang="uk-UA" sz="1100" dirty="0" smtClean="0"/>
              <a:t>).</a:t>
            </a:r>
          </a:p>
          <a:p>
            <a:r>
              <a:rPr lang="uk-UA" sz="1100" dirty="0" smtClean="0"/>
              <a:t>10. Затвердити наказом директора перелік необхідної документації з інклюзивного навчання в закладі освіти.</a:t>
            </a:r>
            <a:endParaRPr lang="uk-UA" sz="1100" dirty="0"/>
          </a:p>
          <a:p>
            <a:r>
              <a:rPr lang="uk-UA" sz="1100" dirty="0"/>
              <a:t>10.Ознайомлення педагогічних працівників з нормативно – правовими та методичними матеріалами, що стосуються організації інклюзивного навчання</a:t>
            </a:r>
            <a:r>
              <a:rPr lang="uk-UA" sz="1100" dirty="0" smtClean="0"/>
              <a:t>.</a:t>
            </a:r>
            <a:endParaRPr lang="uk-UA" sz="1100" dirty="0"/>
          </a:p>
          <a:p>
            <a:r>
              <a:rPr lang="uk-UA" sz="1100" dirty="0"/>
              <a:t>11.Складання індивідуальної програми розвитку (не пізніше чим за 2 тижня до початку навчання дитини</a:t>
            </a:r>
            <a:r>
              <a:rPr lang="uk-UA" sz="1100" dirty="0" smtClean="0"/>
              <a:t>).</a:t>
            </a:r>
          </a:p>
          <a:p>
            <a:r>
              <a:rPr lang="uk-UA" sz="1100" dirty="0"/>
              <a:t>12.Складання індивідуального навчального (освітнього) плану (для дітей з порушенням розумового розвитку) та індивідуальних навчальних (освітніх) програм. </a:t>
            </a:r>
          </a:p>
          <a:p>
            <a:r>
              <a:rPr lang="uk-UA" sz="1100" dirty="0"/>
              <a:t>13.Здійснення заходів по адаптації освітнього середовища до потреб дитини</a:t>
            </a:r>
            <a:r>
              <a:rPr lang="uk-UA" sz="1100" dirty="0" smtClean="0"/>
              <a:t>.</a:t>
            </a:r>
            <a:endParaRPr lang="uk-UA" sz="1100" dirty="0"/>
          </a:p>
          <a:p>
            <a:r>
              <a:rPr lang="uk-UA" sz="1100" dirty="0"/>
              <a:t>14.Здійснення контролю за якістю та особливостями оцінювання навчальних досягнень учня</a:t>
            </a:r>
            <a:r>
              <a:rPr lang="uk-UA" sz="1100" dirty="0" smtClean="0"/>
              <a:t>.</a:t>
            </a:r>
            <a:endParaRPr lang="uk-UA" sz="1100" dirty="0"/>
          </a:p>
          <a:p>
            <a:r>
              <a:rPr lang="uk-UA" sz="1100" dirty="0"/>
              <a:t>15.Контроль і керівництво за здійсненням навчання за інклюзивною формою.</a:t>
            </a:r>
            <a:endParaRPr lang="ru-RU" sz="1100" dirty="0"/>
          </a:p>
          <a:p>
            <a:endParaRPr lang="uk-UA" sz="1200" dirty="0"/>
          </a:p>
          <a:p>
            <a:endParaRPr lang="ru-RU" sz="1200" dirty="0"/>
          </a:p>
          <a:p>
            <a:endParaRPr lang="ru-RU" sz="1200" dirty="0"/>
          </a:p>
        </p:txBody>
      </p:sp>
    </p:spTree>
    <p:extLst>
      <p:ext uri="{BB962C8B-B14F-4D97-AF65-F5344CB8AC3E}">
        <p14:creationId xmlns:p14="http://schemas.microsoft.com/office/powerpoint/2010/main" val="13664911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332656"/>
            <a:ext cx="8136904" cy="6336704"/>
          </a:xfrm>
        </p:spPr>
        <p:txBody>
          <a:bodyPr/>
          <a:lstStyle/>
          <a:p>
            <a:pPr marL="0" indent="0" algn="l">
              <a:buNone/>
            </a:pPr>
            <a:r>
              <a:rPr lang="uk-UA" sz="1800" dirty="0" smtClean="0"/>
              <a:t>            </a:t>
            </a:r>
            <a:br>
              <a:rPr lang="uk-UA" sz="1800" dirty="0" smtClean="0"/>
            </a:br>
            <a:r>
              <a:rPr lang="uk-UA" sz="1800" dirty="0" smtClean="0"/>
              <a:t>Проблемні питання нормативно-правового забезпечення                                            інклюзивного навчання:</a:t>
            </a:r>
            <a:r>
              <a:rPr lang="uk-UA" sz="1400" dirty="0" smtClean="0"/>
              <a:t/>
            </a:r>
            <a:br>
              <a:rPr lang="uk-UA" sz="1400" dirty="0" smtClean="0"/>
            </a:br>
            <a:r>
              <a:rPr lang="uk-UA" sz="1400" dirty="0" smtClean="0"/>
              <a:t/>
            </a:r>
            <a:br>
              <a:rPr lang="uk-UA" sz="1400" dirty="0" smtClean="0"/>
            </a:br>
            <a:r>
              <a:rPr lang="uk-UA" sz="1400" dirty="0"/>
              <a:t/>
            </a:r>
            <a:br>
              <a:rPr lang="uk-UA" sz="1400" dirty="0"/>
            </a:br>
            <a:r>
              <a:rPr lang="uk-UA" sz="1400" dirty="0" smtClean="0"/>
              <a:t/>
            </a:r>
            <a:br>
              <a:rPr lang="uk-UA" sz="1400" dirty="0" smtClean="0"/>
            </a:br>
            <a:r>
              <a:rPr lang="uk-UA" sz="1400" dirty="0"/>
              <a:t/>
            </a:r>
            <a:br>
              <a:rPr lang="uk-UA" sz="1400" dirty="0"/>
            </a:br>
            <a:r>
              <a:rPr lang="uk-UA" sz="1400" dirty="0" smtClean="0"/>
              <a:t/>
            </a:r>
            <a:br>
              <a:rPr lang="uk-UA" sz="1400" dirty="0" smtClean="0"/>
            </a:br>
            <a:r>
              <a:rPr lang="uk-UA" sz="1400" dirty="0" smtClean="0"/>
              <a:t>1. Оплата праці асистента вчителя (вихователя) для дітей 2-го рівня підтримки (не визначено).</a:t>
            </a:r>
            <a:br>
              <a:rPr lang="uk-UA" sz="1400" dirty="0" smtClean="0"/>
            </a:br>
            <a:r>
              <a:rPr lang="uk-UA" sz="1400" dirty="0" smtClean="0"/>
              <a:t/>
            </a:r>
            <a:br>
              <a:rPr lang="uk-UA" sz="1400" dirty="0" smtClean="0"/>
            </a:br>
            <a:r>
              <a:rPr lang="uk-UA" sz="1400" dirty="0" smtClean="0"/>
              <a:t>2. Документація закладу освіти з інклюзивного навчання (наказ директора по закладу).</a:t>
            </a:r>
            <a:br>
              <a:rPr lang="uk-UA" sz="1400" dirty="0" smtClean="0"/>
            </a:br>
            <a:r>
              <a:rPr lang="uk-UA" sz="1400" dirty="0" smtClean="0"/>
              <a:t/>
            </a:r>
            <a:br>
              <a:rPr lang="uk-UA" sz="1400" dirty="0" smtClean="0"/>
            </a:br>
            <a:r>
              <a:rPr lang="uk-UA" sz="1400" dirty="0" smtClean="0"/>
              <a:t>3. Надбавка педагогічним працівникам та помічникам вихователів за роботу в інклюзивному класі (групі).</a:t>
            </a:r>
            <a:endParaRPr lang="uk-UA" sz="1400" dirty="0"/>
          </a:p>
        </p:txBody>
      </p:sp>
    </p:spTree>
    <p:extLst>
      <p:ext uri="{BB962C8B-B14F-4D97-AF65-F5344CB8AC3E}">
        <p14:creationId xmlns:p14="http://schemas.microsoft.com/office/powerpoint/2010/main" val="39731347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268760"/>
            <a:ext cx="8568951" cy="5328592"/>
          </a:xfrm>
        </p:spPr>
        <p:txBody>
          <a:bodyPr/>
          <a:lstStyle/>
          <a:p>
            <a:pPr marL="45720" indent="0" algn="l">
              <a:buNone/>
            </a:pPr>
            <a:r>
              <a:rPr lang="uk-UA" sz="1200" dirty="0" smtClean="0">
                <a:effectLst/>
              </a:rPr>
              <a:t>Закон України «Про освіту» 2017 р</a:t>
            </a:r>
            <a:r>
              <a:rPr lang="ru-RU" sz="1200" dirty="0" smtClean="0">
                <a:effectLst/>
              </a:rPr>
              <a:t>.</a:t>
            </a:r>
            <a:br>
              <a:rPr lang="ru-RU" sz="1200" dirty="0" smtClean="0">
                <a:effectLst/>
              </a:rPr>
            </a:br>
            <a:r>
              <a:rPr lang="ru-RU" sz="1200" dirty="0" smtClean="0">
                <a:effectLst/>
              </a:rPr>
              <a:t>Постанова </a:t>
            </a:r>
            <a:r>
              <a:rPr lang="uk-UA" sz="1200" dirty="0" smtClean="0">
                <a:effectLst/>
              </a:rPr>
              <a:t>Кабінету Міністрів України від 15.08.2011 № 872 «Про затвердження Порядку організації інклюзивного навчання у загальноосвітніх навчальних </a:t>
            </a:r>
            <a:r>
              <a:rPr lang="ru-RU" sz="1200" dirty="0" smtClean="0">
                <a:effectLst/>
              </a:rPr>
              <a:t>закладах».</a:t>
            </a:r>
            <a:br>
              <a:rPr lang="ru-RU" sz="1200" dirty="0" smtClean="0">
                <a:effectLst/>
              </a:rPr>
            </a:br>
            <a:r>
              <a:rPr lang="ru-RU" sz="1200" u="sng" dirty="0" smtClean="0">
                <a:solidFill>
                  <a:srgbClr val="00B050"/>
                </a:solidFill>
                <a:effectLst/>
                <a:hlinkClick r:id="rId2"/>
              </a:rPr>
              <a:t>http</a:t>
            </a:r>
            <a:r>
              <a:rPr lang="ru-RU" sz="1200" u="sng" dirty="0">
                <a:solidFill>
                  <a:srgbClr val="00B050"/>
                </a:solidFill>
                <a:effectLst/>
                <a:hlinkClick r:id="rId2"/>
              </a:rPr>
              <a:t>://zakon.rada.gov.ua/laws/show/872-2011-%D0%BF</a:t>
            </a:r>
            <a:r>
              <a:rPr lang="ru-RU" sz="1200" dirty="0">
                <a:solidFill>
                  <a:srgbClr val="00B050"/>
                </a:solidFill>
                <a:effectLst/>
              </a:rPr>
              <a:t/>
            </a:r>
            <a:br>
              <a:rPr lang="ru-RU" sz="1200" dirty="0">
                <a:solidFill>
                  <a:srgbClr val="00B050"/>
                </a:solidFill>
                <a:effectLst/>
              </a:rPr>
            </a:br>
            <a:r>
              <a:rPr lang="ru-RU" sz="1200" dirty="0" smtClean="0">
                <a:solidFill>
                  <a:schemeClr val="tx1"/>
                </a:solidFill>
                <a:effectLst/>
              </a:rPr>
              <a:t/>
            </a:r>
            <a:br>
              <a:rPr lang="ru-RU" sz="1200" dirty="0" smtClean="0">
                <a:solidFill>
                  <a:schemeClr val="tx1"/>
                </a:solidFill>
                <a:effectLst/>
              </a:rPr>
            </a:br>
            <a:r>
              <a:rPr lang="ru-RU" sz="1200" dirty="0"/>
              <a:t>Постанова </a:t>
            </a:r>
            <a:r>
              <a:rPr lang="ru-RU" sz="1200" dirty="0" err="1"/>
              <a:t>Кабінету</a:t>
            </a:r>
            <a:r>
              <a:rPr lang="ru-RU" sz="1200" dirty="0"/>
              <a:t> </a:t>
            </a:r>
            <a:r>
              <a:rPr lang="ru-RU" sz="1200" dirty="0" err="1"/>
              <a:t>Міністрів</a:t>
            </a:r>
            <a:r>
              <a:rPr lang="ru-RU" sz="1200" dirty="0"/>
              <a:t> </a:t>
            </a:r>
            <a:r>
              <a:rPr lang="ru-RU" sz="1200" dirty="0" err="1"/>
              <a:t>України</a:t>
            </a:r>
            <a:r>
              <a:rPr lang="ru-RU" sz="1200" dirty="0"/>
              <a:t/>
            </a:r>
            <a:br>
              <a:rPr lang="ru-RU" sz="1200" dirty="0"/>
            </a:br>
            <a:r>
              <a:rPr lang="ru-RU" sz="1200" dirty="0" err="1"/>
              <a:t>від</a:t>
            </a:r>
            <a:r>
              <a:rPr lang="ru-RU" sz="1200" dirty="0"/>
              <a:t> 21 </a:t>
            </a:r>
            <a:r>
              <a:rPr lang="ru-RU" sz="1200" dirty="0" err="1"/>
              <a:t>липня</a:t>
            </a:r>
            <a:r>
              <a:rPr lang="ru-RU" sz="1200" dirty="0"/>
              <a:t> 2021 р. № 765 «Про </a:t>
            </a:r>
            <a:r>
              <a:rPr lang="ru-RU" sz="1200" dirty="0" err="1"/>
              <a:t>внесення</a:t>
            </a:r>
            <a:r>
              <a:rPr lang="ru-RU" sz="1200" dirty="0"/>
              <a:t> </a:t>
            </a:r>
            <a:r>
              <a:rPr lang="ru-RU" sz="1200" dirty="0" err="1"/>
              <a:t>змін</a:t>
            </a:r>
            <a:r>
              <a:rPr lang="ru-RU" sz="1200" dirty="0"/>
              <a:t> до </a:t>
            </a:r>
            <a:r>
              <a:rPr lang="ru-RU" sz="1200" dirty="0" err="1"/>
              <a:t>деяких</a:t>
            </a:r>
            <a:r>
              <a:rPr lang="ru-RU" sz="1200" dirty="0"/>
              <a:t> постанов </a:t>
            </a:r>
            <a:r>
              <a:rPr lang="ru-RU" sz="1200" dirty="0" err="1"/>
              <a:t>Кабінету</a:t>
            </a:r>
            <a:r>
              <a:rPr lang="ru-RU" sz="1200" dirty="0"/>
              <a:t> </a:t>
            </a:r>
            <a:r>
              <a:rPr lang="ru-RU" sz="1200" dirty="0" err="1"/>
              <a:t>Міністрів</a:t>
            </a:r>
            <a:r>
              <a:rPr lang="ru-RU" sz="1200" dirty="0"/>
              <a:t> </a:t>
            </a:r>
            <a:r>
              <a:rPr lang="ru-RU" sz="1200" dirty="0" err="1"/>
              <a:t>України</a:t>
            </a:r>
            <a:r>
              <a:rPr lang="ru-RU" sz="1200" dirty="0"/>
              <a:t> </a:t>
            </a:r>
            <a:r>
              <a:rPr lang="ru-RU" sz="1200" dirty="0" err="1"/>
              <a:t>щодо</a:t>
            </a:r>
            <a:r>
              <a:rPr lang="ru-RU" sz="1200" dirty="0"/>
              <a:t> </a:t>
            </a:r>
            <a:r>
              <a:rPr lang="ru-RU" sz="1200" dirty="0" err="1"/>
              <a:t>організації</a:t>
            </a:r>
            <a:r>
              <a:rPr lang="ru-RU" sz="1200" dirty="0"/>
              <a:t> </a:t>
            </a:r>
            <a:r>
              <a:rPr lang="ru-RU" sz="1200" dirty="0" err="1"/>
              <a:t>навчання</a:t>
            </a:r>
            <a:r>
              <a:rPr lang="ru-RU" sz="1200" dirty="0"/>
              <a:t> </a:t>
            </a:r>
            <a:r>
              <a:rPr lang="ru-RU" sz="1200" dirty="0" err="1"/>
              <a:t>осіб</a:t>
            </a:r>
            <a:r>
              <a:rPr lang="ru-RU" sz="1200" dirty="0"/>
              <a:t> з </a:t>
            </a:r>
            <a:r>
              <a:rPr lang="ru-RU" sz="1200" dirty="0" err="1"/>
              <a:t>особливими</a:t>
            </a:r>
            <a:r>
              <a:rPr lang="ru-RU" sz="1200" dirty="0"/>
              <a:t> </a:t>
            </a:r>
            <a:r>
              <a:rPr lang="ru-RU" sz="1200" dirty="0" err="1"/>
              <a:t>освітніми</a:t>
            </a:r>
            <a:r>
              <a:rPr lang="ru-RU" sz="1200" dirty="0"/>
              <a:t> потребами</a:t>
            </a:r>
            <a:r>
              <a:rPr lang="ru-RU" sz="1200" dirty="0" smtClean="0"/>
              <a:t>».</a:t>
            </a:r>
            <a:r>
              <a:rPr lang="en-US" sz="1200" dirty="0"/>
              <a:t> </a:t>
            </a:r>
            <a:r>
              <a:rPr lang="uk-UA" sz="1200" dirty="0" smtClean="0"/>
              <a:t/>
            </a:r>
            <a:br>
              <a:rPr lang="uk-UA" sz="1200" dirty="0" smtClean="0"/>
            </a:br>
            <a:r>
              <a:rPr lang="en-US" sz="1200" u="sng" dirty="0" smtClean="0">
                <a:solidFill>
                  <a:srgbClr val="00B050"/>
                </a:solidFill>
              </a:rPr>
              <a:t>https</a:t>
            </a:r>
            <a:r>
              <a:rPr lang="en-US" sz="1200" u="sng" dirty="0">
                <a:solidFill>
                  <a:srgbClr val="00B050"/>
                </a:solidFill>
              </a:rPr>
              <a:t>://zakon.rada.gov.ua/laws/show/765-2021-%D0%BF#Text</a:t>
            </a:r>
            <a:r>
              <a:rPr lang="ru-RU" sz="1200" u="sng" dirty="0">
                <a:solidFill>
                  <a:srgbClr val="00B050"/>
                </a:solidFill>
              </a:rPr>
              <a:t/>
            </a:r>
            <a:br>
              <a:rPr lang="ru-RU" sz="1200" u="sng" dirty="0">
                <a:solidFill>
                  <a:srgbClr val="00B050"/>
                </a:solidFill>
              </a:rPr>
            </a:br>
            <a:r>
              <a:rPr lang="ru-RU" sz="1200" dirty="0" smtClean="0"/>
              <a:t/>
            </a:r>
            <a:br>
              <a:rPr lang="ru-RU" sz="1200" dirty="0" smtClean="0"/>
            </a:br>
            <a:r>
              <a:rPr lang="ru-RU" sz="1200" dirty="0" smtClean="0"/>
              <a:t>Постанова </a:t>
            </a:r>
            <a:r>
              <a:rPr lang="ru-RU" sz="1200" dirty="0" err="1"/>
              <a:t>Кабінету</a:t>
            </a:r>
            <a:r>
              <a:rPr lang="ru-RU" sz="1200" dirty="0"/>
              <a:t> </a:t>
            </a:r>
            <a:r>
              <a:rPr lang="ru-RU" sz="1200" dirty="0" err="1"/>
              <a:t>Міністрів</a:t>
            </a:r>
            <a:r>
              <a:rPr lang="ru-RU" sz="1200" dirty="0"/>
              <a:t> </a:t>
            </a:r>
            <a:r>
              <a:rPr lang="ru-RU" sz="1200" dirty="0" err="1"/>
              <a:t>України</a:t>
            </a:r>
            <a:r>
              <a:rPr lang="ru-RU" sz="1200" dirty="0"/>
              <a:t/>
            </a:r>
            <a:br>
              <a:rPr lang="ru-RU" sz="1200" dirty="0"/>
            </a:br>
            <a:r>
              <a:rPr lang="ru-RU" sz="1200" dirty="0" err="1"/>
              <a:t>від</a:t>
            </a:r>
            <a:r>
              <a:rPr lang="ru-RU" sz="1200" dirty="0"/>
              <a:t> 12 </a:t>
            </a:r>
            <a:r>
              <a:rPr lang="ru-RU" sz="1200" dirty="0" err="1"/>
              <a:t>липня</a:t>
            </a:r>
            <a:r>
              <a:rPr lang="ru-RU" sz="1200" dirty="0"/>
              <a:t> 2017 р. № 545 «</a:t>
            </a:r>
            <a:r>
              <a:rPr lang="uk-UA" sz="1200" dirty="0" smtClean="0"/>
              <a:t>ПОЛОЖЕННЯ про </a:t>
            </a:r>
            <a:r>
              <a:rPr lang="uk-UA" sz="1200" dirty="0" err="1"/>
              <a:t>інклюзивно</a:t>
            </a:r>
            <a:r>
              <a:rPr lang="uk-UA" sz="1200" dirty="0"/>
              <a:t>-ресурсний центр» (зі змінами</a:t>
            </a:r>
            <a:r>
              <a:rPr lang="uk-UA" sz="1200" dirty="0" smtClean="0"/>
              <a:t>). </a:t>
            </a:r>
            <a:r>
              <a:rPr lang="en-US" sz="1200" u="sng" dirty="0">
                <a:solidFill>
                  <a:srgbClr val="00B050"/>
                </a:solidFill>
              </a:rPr>
              <a:t>https://zakon.rada.gov.ua/laws/show/545-2017-%D0%BF#Text</a:t>
            </a:r>
            <a:r>
              <a:rPr lang="uk-UA" sz="1200" u="sng" dirty="0">
                <a:solidFill>
                  <a:srgbClr val="00B050"/>
                </a:solidFill>
              </a:rPr>
              <a:t/>
            </a:r>
            <a:br>
              <a:rPr lang="uk-UA" sz="1200" u="sng" dirty="0">
                <a:solidFill>
                  <a:srgbClr val="00B050"/>
                </a:solidFill>
              </a:rPr>
            </a:br>
            <a:r>
              <a:rPr lang="uk-UA" sz="1200" dirty="0" smtClean="0"/>
              <a:t/>
            </a:r>
            <a:br>
              <a:rPr lang="uk-UA" sz="1200" dirty="0" smtClean="0"/>
            </a:br>
            <a:r>
              <a:rPr lang="ru-RU" sz="1200" dirty="0" smtClean="0"/>
              <a:t>Постанова </a:t>
            </a:r>
            <a:r>
              <a:rPr lang="ru-RU" sz="1200" dirty="0" err="1"/>
              <a:t>Кабінету</a:t>
            </a:r>
            <a:r>
              <a:rPr lang="ru-RU" sz="1200" dirty="0"/>
              <a:t> </a:t>
            </a:r>
            <a:r>
              <a:rPr lang="ru-RU" sz="1200" dirty="0" err="1"/>
              <a:t>Міністрів</a:t>
            </a:r>
            <a:r>
              <a:rPr lang="ru-RU" sz="1200" dirty="0"/>
              <a:t> </a:t>
            </a:r>
            <a:r>
              <a:rPr lang="ru-RU" sz="1200" dirty="0" err="1"/>
              <a:t>України</a:t>
            </a:r>
            <a:r>
              <a:rPr lang="ru-RU" sz="1200" dirty="0"/>
              <a:t/>
            </a:r>
            <a:br>
              <a:rPr lang="ru-RU" sz="1200" dirty="0"/>
            </a:br>
            <a:r>
              <a:rPr lang="ru-RU" sz="1200" dirty="0" err="1"/>
              <a:t>від</a:t>
            </a:r>
            <a:r>
              <a:rPr lang="ru-RU" sz="1200" dirty="0"/>
              <a:t> 15 </a:t>
            </a:r>
            <a:r>
              <a:rPr lang="ru-RU" sz="1200" dirty="0" err="1"/>
              <a:t>вересня</a:t>
            </a:r>
            <a:r>
              <a:rPr lang="ru-RU" sz="1200" dirty="0"/>
              <a:t> 2021 р. № 957 «</a:t>
            </a:r>
            <a:r>
              <a:rPr lang="ru-RU" sz="1200" dirty="0" smtClean="0"/>
              <a:t>ПОРЯДОК </a:t>
            </a:r>
            <a:r>
              <a:rPr lang="ru-RU" sz="1200" dirty="0" err="1" smtClean="0"/>
              <a:t>організації</a:t>
            </a:r>
            <a:r>
              <a:rPr lang="ru-RU" sz="1200" dirty="0" smtClean="0"/>
              <a:t> </a:t>
            </a:r>
            <a:r>
              <a:rPr lang="ru-RU" sz="1200" dirty="0" err="1"/>
              <a:t>інклюзивного</a:t>
            </a:r>
            <a:r>
              <a:rPr lang="ru-RU" sz="1200" dirty="0"/>
              <a:t> </a:t>
            </a:r>
            <a:r>
              <a:rPr lang="ru-RU" sz="1200" dirty="0" err="1"/>
              <a:t>навчання</a:t>
            </a:r>
            <a:r>
              <a:rPr lang="ru-RU" sz="1200" dirty="0"/>
              <a:t> у закладах </a:t>
            </a:r>
            <a:r>
              <a:rPr lang="ru-RU" sz="1200" dirty="0" err="1"/>
              <a:t>загальної</a:t>
            </a:r>
            <a:r>
              <a:rPr lang="ru-RU" sz="1200" dirty="0"/>
              <a:t> </a:t>
            </a:r>
            <a:r>
              <a:rPr lang="ru-RU" sz="1200" dirty="0" err="1"/>
              <a:t>середньої</a:t>
            </a:r>
            <a:r>
              <a:rPr lang="ru-RU" sz="1200" dirty="0"/>
              <a:t> </a:t>
            </a:r>
            <a:r>
              <a:rPr lang="ru-RU" sz="1200" dirty="0" err="1"/>
              <a:t>освіти</a:t>
            </a:r>
            <a:r>
              <a:rPr lang="ru-RU" sz="1200" dirty="0" smtClean="0"/>
              <a:t>».</a:t>
            </a:r>
            <a:br>
              <a:rPr lang="ru-RU" sz="1200" dirty="0" smtClean="0"/>
            </a:br>
            <a:r>
              <a:rPr lang="en-US" sz="1200" u="sng" dirty="0">
                <a:solidFill>
                  <a:srgbClr val="00B050"/>
                </a:solidFill>
              </a:rPr>
              <a:t>https://zakon.rada.gov.ua/laws/show/957-2021-%D0%BF#Text</a:t>
            </a:r>
            <a:r>
              <a:rPr lang="ru-RU" sz="1200" u="sng" dirty="0">
                <a:solidFill>
                  <a:srgbClr val="00B050"/>
                </a:solidFill>
              </a:rPr>
              <a:t/>
            </a:r>
            <a:br>
              <a:rPr lang="ru-RU" sz="1200" u="sng" dirty="0">
                <a:solidFill>
                  <a:srgbClr val="00B050"/>
                </a:solidFill>
              </a:rPr>
            </a:br>
            <a:r>
              <a:rPr lang="ru-RU" sz="1200" dirty="0" smtClean="0"/>
              <a:t/>
            </a:r>
            <a:br>
              <a:rPr lang="ru-RU" sz="1200" dirty="0" smtClean="0"/>
            </a:br>
            <a:r>
              <a:rPr lang="ru-RU" sz="1200" dirty="0" smtClean="0"/>
              <a:t>Постанова </a:t>
            </a:r>
            <a:r>
              <a:rPr lang="ru-RU" sz="1200" dirty="0" err="1"/>
              <a:t>Кабінету</a:t>
            </a:r>
            <a:r>
              <a:rPr lang="ru-RU" sz="1200" dirty="0"/>
              <a:t> </a:t>
            </a:r>
            <a:r>
              <a:rPr lang="ru-RU" sz="1200" dirty="0" err="1"/>
              <a:t>Міністрів</a:t>
            </a:r>
            <a:r>
              <a:rPr lang="ru-RU" sz="1200" dirty="0"/>
              <a:t> </a:t>
            </a:r>
            <a:r>
              <a:rPr lang="ru-RU" sz="1200" dirty="0" err="1"/>
              <a:t>України</a:t>
            </a:r>
            <a:r>
              <a:rPr lang="ru-RU" sz="1200" dirty="0"/>
              <a:t/>
            </a:r>
            <a:br>
              <a:rPr lang="ru-RU" sz="1200" dirty="0"/>
            </a:br>
            <a:r>
              <a:rPr lang="ru-RU" sz="1200" dirty="0" err="1"/>
              <a:t>від</a:t>
            </a:r>
            <a:r>
              <a:rPr lang="ru-RU" sz="1200" dirty="0"/>
              <a:t> 28 </a:t>
            </a:r>
            <a:r>
              <a:rPr lang="ru-RU" sz="1200" dirty="0" err="1"/>
              <a:t>липня</a:t>
            </a:r>
            <a:r>
              <a:rPr lang="ru-RU" sz="1200" dirty="0"/>
              <a:t> 2021 р. № 769 «Про </a:t>
            </a:r>
            <a:r>
              <a:rPr lang="ru-RU" sz="1200" dirty="0" err="1"/>
              <a:t>внесення</a:t>
            </a:r>
            <a:r>
              <a:rPr lang="ru-RU" sz="1200" dirty="0"/>
              <a:t> </a:t>
            </a:r>
            <a:r>
              <a:rPr lang="ru-RU" sz="1200" dirty="0" err="1"/>
              <a:t>змін</a:t>
            </a:r>
            <a:r>
              <a:rPr lang="ru-RU" sz="1200" dirty="0"/>
              <a:t> до постанови </a:t>
            </a:r>
            <a:r>
              <a:rPr lang="ru-RU" sz="1200" dirty="0" err="1"/>
              <a:t>Кабінету</a:t>
            </a:r>
            <a:r>
              <a:rPr lang="ru-RU" sz="1200" dirty="0"/>
              <a:t> </a:t>
            </a:r>
            <a:r>
              <a:rPr lang="ru-RU" sz="1200" dirty="0" err="1"/>
              <a:t>Міністрів</a:t>
            </a:r>
            <a:r>
              <a:rPr lang="ru-RU" sz="1200" dirty="0"/>
              <a:t> </a:t>
            </a:r>
            <a:r>
              <a:rPr lang="ru-RU" sz="1200" dirty="0" err="1"/>
              <a:t>України</a:t>
            </a:r>
            <a:r>
              <a:rPr lang="ru-RU" sz="1200" dirty="0"/>
              <a:t> </a:t>
            </a:r>
            <a:r>
              <a:rPr lang="ru-RU" sz="1200" dirty="0" err="1"/>
              <a:t>від</a:t>
            </a:r>
            <a:r>
              <a:rPr lang="ru-RU" sz="1200" dirty="0"/>
              <a:t> 10 </a:t>
            </a:r>
            <a:r>
              <a:rPr lang="ru-RU" sz="1200" dirty="0" err="1"/>
              <a:t>квітня</a:t>
            </a:r>
            <a:r>
              <a:rPr lang="ru-RU" sz="1200" dirty="0"/>
              <a:t> 2019 р. № 530</a:t>
            </a:r>
            <a:r>
              <a:rPr lang="ru-RU" sz="1200" dirty="0" smtClean="0"/>
              <a:t>»</a:t>
            </a:r>
            <a:br>
              <a:rPr lang="ru-RU" sz="1200" dirty="0" smtClean="0"/>
            </a:br>
            <a:r>
              <a:rPr lang="en-US" sz="1200" u="sng" dirty="0">
                <a:solidFill>
                  <a:srgbClr val="00B050"/>
                </a:solidFill>
              </a:rPr>
              <a:t>https://zakon.rada.gov.ua/laws/show/769-2021-%D0%BF#Text</a:t>
            </a:r>
            <a:r>
              <a:rPr lang="ru-RU" sz="1200" u="sng" dirty="0" smtClean="0">
                <a:solidFill>
                  <a:srgbClr val="00B050"/>
                </a:solidFill>
              </a:rPr>
              <a:t/>
            </a:r>
            <a:br>
              <a:rPr lang="ru-RU" sz="1200" u="sng" dirty="0" smtClean="0">
                <a:solidFill>
                  <a:srgbClr val="00B050"/>
                </a:solidFill>
              </a:rPr>
            </a:br>
            <a:r>
              <a:rPr lang="ru-RU" sz="1200" u="sng" dirty="0" smtClean="0">
                <a:solidFill>
                  <a:srgbClr val="00B050"/>
                </a:solidFill>
              </a:rPr>
              <a:t> </a:t>
            </a:r>
            <a:br>
              <a:rPr lang="ru-RU" sz="1200" u="sng" dirty="0" smtClean="0">
                <a:solidFill>
                  <a:srgbClr val="00B050"/>
                </a:solidFill>
              </a:rPr>
            </a:br>
            <a:r>
              <a:rPr lang="uk-UA" sz="1200" dirty="0" smtClean="0"/>
              <a:t>Постанова </a:t>
            </a:r>
            <a:r>
              <a:rPr lang="uk-UA" sz="1200" dirty="0"/>
              <a:t>Кабінету Міністрів України</a:t>
            </a:r>
            <a:br>
              <a:rPr lang="uk-UA" sz="1200" dirty="0"/>
            </a:br>
            <a:r>
              <a:rPr lang="uk-UA" sz="1200" dirty="0"/>
              <a:t>від 10 квітня 2019 р. № 530 «</a:t>
            </a:r>
            <a:r>
              <a:rPr lang="ru-RU" sz="1200" dirty="0"/>
              <a:t>Про </a:t>
            </a:r>
            <a:r>
              <a:rPr lang="ru-RU" sz="1200" dirty="0" err="1"/>
              <a:t>затвердження</a:t>
            </a:r>
            <a:r>
              <a:rPr lang="ru-RU" sz="1200" dirty="0"/>
              <a:t> Порядку </a:t>
            </a:r>
            <a:r>
              <a:rPr lang="ru-RU" sz="1200" dirty="0" err="1"/>
              <a:t>організації</a:t>
            </a:r>
            <a:r>
              <a:rPr lang="ru-RU" sz="1200" dirty="0"/>
              <a:t> </a:t>
            </a:r>
            <a:r>
              <a:rPr lang="ru-RU" sz="1200" dirty="0" err="1"/>
              <a:t>діяльності</a:t>
            </a:r>
            <a:r>
              <a:rPr lang="ru-RU" sz="1200" dirty="0"/>
              <a:t> </a:t>
            </a:r>
            <a:r>
              <a:rPr lang="ru-RU" sz="1200" dirty="0" err="1"/>
              <a:t>інклюзивних</a:t>
            </a:r>
            <a:r>
              <a:rPr lang="ru-RU" sz="1200" dirty="0"/>
              <a:t> </a:t>
            </a:r>
            <a:r>
              <a:rPr lang="ru-RU" sz="1200" dirty="0" err="1"/>
              <a:t>груп</a:t>
            </a:r>
            <a:r>
              <a:rPr lang="ru-RU" sz="1200" dirty="0"/>
              <a:t> у закладах </a:t>
            </a:r>
            <a:r>
              <a:rPr lang="ru-RU" sz="1200" dirty="0" err="1"/>
              <a:t>дошкільної</a:t>
            </a:r>
            <a:r>
              <a:rPr lang="ru-RU" sz="1200" dirty="0"/>
              <a:t> </a:t>
            </a:r>
            <a:r>
              <a:rPr lang="ru-RU" sz="1200" dirty="0" err="1"/>
              <a:t>освіти</a:t>
            </a:r>
            <a:r>
              <a:rPr lang="ru-RU" sz="1200" dirty="0"/>
              <a:t>» (</a:t>
            </a:r>
            <a:r>
              <a:rPr lang="ru-RU" sz="1200" dirty="0" err="1"/>
              <a:t>зі</a:t>
            </a:r>
            <a:r>
              <a:rPr lang="ru-RU" sz="1200" dirty="0"/>
              <a:t> </a:t>
            </a:r>
            <a:r>
              <a:rPr lang="ru-RU" sz="1200" dirty="0" err="1"/>
              <a:t>змінами</a:t>
            </a:r>
            <a:r>
              <a:rPr lang="ru-RU" sz="1200" dirty="0" smtClean="0"/>
              <a:t>).</a:t>
            </a:r>
            <a:br>
              <a:rPr lang="ru-RU" sz="1200" dirty="0" smtClean="0"/>
            </a:br>
            <a:r>
              <a:rPr lang="en-US" sz="1200" u="sng" dirty="0">
                <a:solidFill>
                  <a:srgbClr val="00B050"/>
                </a:solidFill>
              </a:rPr>
              <a:t>https://zakon.rada.gov.ua/laws/show/769-2021-%D0%BF#Text</a:t>
            </a:r>
            <a:r>
              <a:rPr lang="ru-RU" sz="1200" u="sng" dirty="0">
                <a:solidFill>
                  <a:srgbClr val="00B050"/>
                </a:solidFill>
              </a:rPr>
              <a:t/>
            </a:r>
            <a:br>
              <a:rPr lang="ru-RU" sz="1200" u="sng" dirty="0">
                <a:solidFill>
                  <a:srgbClr val="00B050"/>
                </a:solidFill>
              </a:rPr>
            </a:br>
            <a:r>
              <a:rPr lang="ru-RU" sz="1200" dirty="0">
                <a:effectLst/>
              </a:rPr>
              <a:t/>
            </a:r>
            <a:br>
              <a:rPr lang="ru-RU" sz="1200" dirty="0">
                <a:effectLst/>
              </a:rPr>
            </a:br>
            <a:endParaRPr lang="ru-RU" sz="1200" dirty="0"/>
          </a:p>
        </p:txBody>
      </p:sp>
      <p:sp>
        <p:nvSpPr>
          <p:cNvPr id="3" name="Объект 2"/>
          <p:cNvSpPr>
            <a:spLocks noGrp="1"/>
          </p:cNvSpPr>
          <p:nvPr>
            <p:ph sz="quarter" idx="13"/>
          </p:nvPr>
        </p:nvSpPr>
        <p:spPr>
          <a:xfrm>
            <a:off x="467544" y="116632"/>
            <a:ext cx="8352928" cy="864096"/>
          </a:xfrm>
        </p:spPr>
        <p:txBody>
          <a:bodyPr>
            <a:normAutofit lnSpcReduction="10000"/>
          </a:bodyPr>
          <a:lstStyle/>
          <a:p>
            <a:pPr marL="45720" indent="0" algn="ctr">
              <a:buNone/>
            </a:pPr>
            <a:r>
              <a:rPr lang="ru-RU" sz="2800" b="1" dirty="0" smtClean="0">
                <a:solidFill>
                  <a:srgbClr val="FF0000"/>
                </a:solidFill>
              </a:rPr>
              <a:t>Нормативно </a:t>
            </a:r>
            <a:r>
              <a:rPr lang="uk-UA" sz="2800" b="1" dirty="0" smtClean="0">
                <a:solidFill>
                  <a:srgbClr val="FF0000"/>
                </a:solidFill>
              </a:rPr>
              <a:t>- правова</a:t>
            </a:r>
            <a:r>
              <a:rPr lang="ru-RU" sz="2800" b="1" dirty="0" smtClean="0">
                <a:solidFill>
                  <a:srgbClr val="FF0000"/>
                </a:solidFill>
              </a:rPr>
              <a:t> </a:t>
            </a:r>
            <a:r>
              <a:rPr lang="ru-RU" sz="2800" b="1" dirty="0">
                <a:solidFill>
                  <a:srgbClr val="FF0000"/>
                </a:solidFill>
              </a:rPr>
              <a:t>база </a:t>
            </a:r>
            <a:r>
              <a:rPr lang="ru-RU" sz="2800" b="1" dirty="0" smtClean="0">
                <a:solidFill>
                  <a:srgbClr val="FF0000"/>
                </a:solidFill>
              </a:rPr>
              <a:t>з</a:t>
            </a:r>
            <a:r>
              <a:rPr lang="uk-UA" sz="2800" b="1" dirty="0" smtClean="0">
                <a:solidFill>
                  <a:srgbClr val="FF0000"/>
                </a:solidFill>
              </a:rPr>
              <a:t> питань щодо </a:t>
            </a:r>
            <a:r>
              <a:rPr lang="uk-UA" sz="2800" b="1" dirty="0">
                <a:solidFill>
                  <a:srgbClr val="FF0000"/>
                </a:solidFill>
              </a:rPr>
              <a:t>організації інклюзивного </a:t>
            </a:r>
            <a:r>
              <a:rPr lang="uk-UA" sz="2800" b="1" dirty="0" smtClean="0">
                <a:solidFill>
                  <a:srgbClr val="FF0000"/>
                </a:solidFill>
              </a:rPr>
              <a:t>навчання </a:t>
            </a:r>
            <a:endParaRPr lang="ru-RU" sz="2800" b="1" dirty="0">
              <a:solidFill>
                <a:srgbClr val="FF0000"/>
              </a:solidFill>
            </a:endParaRPr>
          </a:p>
        </p:txBody>
      </p:sp>
    </p:spTree>
    <p:extLst>
      <p:ext uri="{BB962C8B-B14F-4D97-AF65-F5344CB8AC3E}">
        <p14:creationId xmlns:p14="http://schemas.microsoft.com/office/powerpoint/2010/main" val="31902130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474345"/>
            <a:ext cx="8784976" cy="6370975"/>
          </a:xfrm>
          <a:prstGeom prst="rect">
            <a:avLst/>
          </a:prstGeom>
        </p:spPr>
        <p:txBody>
          <a:bodyPr wrap="square">
            <a:spAutoFit/>
          </a:bodyPr>
          <a:lstStyle/>
          <a:p>
            <a:pPr marL="457200" indent="-457200">
              <a:buFont typeface="Arial" pitchFamily="34" charset="0"/>
              <a:buChar char="•"/>
            </a:pPr>
            <a:r>
              <a:rPr lang="uk-UA" sz="2800" dirty="0" smtClean="0"/>
              <a:t>Наказ Міністерства освіти і науки України та Міністерства охорони здоров’я України від 06.02.2015 № 104/52 «Про затвердження Порядку комплектування інклюзивних груп у дошкільних навчальних закладах».</a:t>
            </a:r>
          </a:p>
          <a:p>
            <a:r>
              <a:rPr lang="ru-RU" u="sng" dirty="0">
                <a:solidFill>
                  <a:srgbClr val="FF0000"/>
                </a:solidFill>
                <a:hlinkClick r:id="rId2"/>
              </a:rPr>
              <a:t> http://zakon.rada.gov.ua/laws/show/z0224-15</a:t>
            </a:r>
            <a:endParaRPr lang="ru-RU" dirty="0">
              <a:solidFill>
                <a:srgbClr val="FF0000"/>
              </a:solidFill>
            </a:endParaRPr>
          </a:p>
          <a:p>
            <a:pPr marL="457200" indent="-457200">
              <a:buFont typeface="Arial" pitchFamily="34" charset="0"/>
              <a:buChar char="•"/>
            </a:pPr>
            <a:r>
              <a:rPr lang="uk-UA" sz="2800" dirty="0" smtClean="0"/>
              <a:t>Наказ Міністерства освіти і науки України від 08.06.2018 № 609 «Про затвердження Примірного положення про команду психолого-педагогічного супроводу дитини з особливими освітніми потребами в закладі загальної середньої та дошкільної освіти».</a:t>
            </a:r>
            <a:r>
              <a:rPr lang="ru-RU" u="sng" dirty="0" smtClean="0">
                <a:hlinkClick r:id="rId3"/>
              </a:rPr>
              <a:t>https</a:t>
            </a:r>
            <a:r>
              <a:rPr lang="ru-RU" u="sng" dirty="0">
                <a:hlinkClick r:id="rId3"/>
              </a:rPr>
              <a:t>://mon.gov.ua/ua/npa/pro-zatverdzhennya-primirnogo-polozhennya-pro-komandu-psihologo-pedagogichnogo-suprovodu-ditini-z-osoblivimi-osvitnimi-potrebami-v-zakladi-zagalnoyi-serednoyi-ta-doshkilnoyi-osviti</a:t>
            </a:r>
            <a:endParaRPr lang="ru-RU" dirty="0"/>
          </a:p>
        </p:txBody>
      </p:sp>
    </p:spTree>
    <p:extLst>
      <p:ext uri="{BB962C8B-B14F-4D97-AF65-F5344CB8AC3E}">
        <p14:creationId xmlns:p14="http://schemas.microsoft.com/office/powerpoint/2010/main" val="3273107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5352" y="476672"/>
            <a:ext cx="8928992" cy="5693866"/>
          </a:xfrm>
          <a:prstGeom prst="rect">
            <a:avLst/>
          </a:prstGeom>
        </p:spPr>
        <p:txBody>
          <a:bodyPr wrap="square">
            <a:spAutoFit/>
          </a:bodyPr>
          <a:lstStyle/>
          <a:p>
            <a:pPr marL="457200" indent="-457200">
              <a:buFont typeface="Arial" pitchFamily="34" charset="0"/>
              <a:buChar char="•"/>
            </a:pPr>
            <a:r>
              <a:rPr lang="uk-UA" sz="2800" dirty="0" smtClean="0"/>
              <a:t>Лист МОН </a:t>
            </a:r>
            <a:r>
              <a:rPr lang="uk-UA" sz="2800" dirty="0" err="1" smtClean="0"/>
              <a:t>молодьспорту</a:t>
            </a:r>
            <a:r>
              <a:rPr lang="uk-UA" sz="2800" dirty="0" smtClean="0"/>
              <a:t> України від 18.05.2012 № 1/9-384 «Про організацію інклюзивного навчання у загальноосвітніх навчальних закладах».</a:t>
            </a:r>
            <a:r>
              <a:rPr lang="ru-RU" dirty="0" smtClean="0">
                <a:hlinkClick r:id="rId2"/>
              </a:rPr>
              <a:t>http</a:t>
            </a:r>
            <a:r>
              <a:rPr lang="ru-RU" dirty="0">
                <a:hlinkClick r:id="rId2"/>
              </a:rPr>
              <a:t>://osvita.ua/legislation/Ser_osv/29627/</a:t>
            </a:r>
            <a:endParaRPr lang="ru-RU" dirty="0"/>
          </a:p>
          <a:p>
            <a:endParaRPr lang="ru-RU" sz="2800" dirty="0" smtClean="0"/>
          </a:p>
          <a:p>
            <a:pPr marL="457200" indent="-457200">
              <a:buFont typeface="Arial" pitchFamily="34" charset="0"/>
              <a:buChar char="•"/>
            </a:pPr>
            <a:r>
              <a:rPr lang="ru-RU" sz="2800" dirty="0" smtClean="0"/>
              <a:t>Лист МОН </a:t>
            </a:r>
            <a:r>
              <a:rPr lang="uk-UA" sz="2800" dirty="0" err="1" smtClean="0"/>
              <a:t>молодьспорту</a:t>
            </a:r>
            <a:r>
              <a:rPr lang="uk-UA" sz="2800" dirty="0" smtClean="0"/>
              <a:t> України від 26.07.2012 № 1/9-529 «Про організацію психологічного і соціального супроводу в умовах інклюзивного навчання». </a:t>
            </a:r>
            <a:r>
              <a:rPr lang="uk-UA" dirty="0" smtClean="0">
                <a:hlinkClick r:id="rId3"/>
              </a:rPr>
              <a:t>http://osvita.ua/legislation/Ser_osv/30376/</a:t>
            </a:r>
            <a:endParaRPr lang="uk-UA" dirty="0" smtClean="0"/>
          </a:p>
          <a:p>
            <a:endParaRPr lang="ru-RU" sz="2800" dirty="0" smtClean="0"/>
          </a:p>
          <a:p>
            <a:pPr marL="457200" indent="-457200">
              <a:buFont typeface="Arial" pitchFamily="34" charset="0"/>
              <a:buChar char="•"/>
            </a:pPr>
            <a:r>
              <a:rPr lang="uk-UA" sz="2800" dirty="0" smtClean="0"/>
              <a:t>Лист МОН </a:t>
            </a:r>
            <a:r>
              <a:rPr lang="uk-UA" sz="2800" dirty="0" err="1" smtClean="0"/>
              <a:t>молодьспорту</a:t>
            </a:r>
            <a:r>
              <a:rPr lang="uk-UA" sz="2800" dirty="0" smtClean="0"/>
              <a:t> України від 25.09.2012 № 1/9-675 «Щодо посадових обов’язків асистента вчителя».</a:t>
            </a:r>
            <a:r>
              <a:rPr lang="ru-RU" dirty="0"/>
              <a:t> </a:t>
            </a:r>
            <a:r>
              <a:rPr lang="ru-RU" dirty="0">
                <a:hlinkClick r:id="rId4"/>
              </a:rPr>
              <a:t>http://osvita.ua/legislation/Ser_osv/32125/</a:t>
            </a:r>
            <a:endParaRPr lang="ru-RU" dirty="0"/>
          </a:p>
        </p:txBody>
      </p:sp>
    </p:spTree>
    <p:extLst>
      <p:ext uri="{BB962C8B-B14F-4D97-AF65-F5344CB8AC3E}">
        <p14:creationId xmlns:p14="http://schemas.microsoft.com/office/powerpoint/2010/main" val="41571983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9944" y="476672"/>
            <a:ext cx="8784976" cy="6124754"/>
          </a:xfrm>
          <a:prstGeom prst="rect">
            <a:avLst/>
          </a:prstGeom>
        </p:spPr>
        <p:txBody>
          <a:bodyPr wrap="square">
            <a:spAutoFit/>
          </a:bodyPr>
          <a:lstStyle/>
          <a:p>
            <a:pPr marL="457200" indent="-457200">
              <a:buFont typeface="Arial" pitchFamily="34" charset="0"/>
              <a:buChar char="•"/>
            </a:pPr>
            <a:r>
              <a:rPr lang="uk-UA" sz="2800" dirty="0" smtClean="0"/>
              <a:t>Лист МОН України від 13.08.2014 № 1/9-413 «Про організацію навчально-виховного процесу учнів з розумовою відсталістю та затримкою психічного розвитку».</a:t>
            </a:r>
            <a:r>
              <a:rPr lang="ru-RU" dirty="0" smtClean="0">
                <a:hlinkClick r:id="rId2"/>
              </a:rPr>
              <a:t>http</a:t>
            </a:r>
            <a:r>
              <a:rPr lang="ru-RU" dirty="0">
                <a:hlinkClick r:id="rId2"/>
              </a:rPr>
              <a:t>://</a:t>
            </a:r>
            <a:r>
              <a:rPr lang="ru-RU" dirty="0" smtClean="0">
                <a:hlinkClick r:id="rId2"/>
              </a:rPr>
              <a:t>ispukr.org.ua</a:t>
            </a:r>
            <a:endParaRPr lang="ru-RU" dirty="0" smtClean="0"/>
          </a:p>
          <a:p>
            <a:pPr marL="457200" indent="-457200">
              <a:buFont typeface="Arial" pitchFamily="34" charset="0"/>
              <a:buChar char="•"/>
            </a:pPr>
            <a:r>
              <a:rPr lang="uk-UA" sz="2800" dirty="0" smtClean="0"/>
              <a:t>Лист МОН України від 12.10.2015 № 1/9-487 «Щодо організації діяльності інклюзивних груп у дошкільних навчальних закладах» </a:t>
            </a:r>
            <a:r>
              <a:rPr lang="ru-RU" dirty="0"/>
              <a:t> </a:t>
            </a:r>
            <a:r>
              <a:rPr lang="ru-RU" dirty="0">
                <a:hlinkClick r:id="rId3"/>
              </a:rPr>
              <a:t>http://osvita.ua/legislation/doshkilna-osvita/48151</a:t>
            </a:r>
            <a:r>
              <a:rPr lang="ru-RU" dirty="0" smtClean="0">
                <a:hlinkClick r:id="rId3"/>
              </a:rPr>
              <a:t>/</a:t>
            </a:r>
            <a:endParaRPr lang="ru-RU" dirty="0" smtClean="0"/>
          </a:p>
          <a:p>
            <a:pPr marL="457200" indent="-457200">
              <a:buFont typeface="Arial" pitchFamily="34" charset="0"/>
              <a:buChar char="•"/>
            </a:pPr>
            <a:r>
              <a:rPr lang="uk-UA" sz="2800" dirty="0" smtClean="0"/>
              <a:t>Лист Міністерства освіти і науки України від 12.07.2017 № 1/9-385 «</a:t>
            </a:r>
            <a:r>
              <a:rPr lang="uk-UA" sz="2800" dirty="0" smtClean="0">
                <a:hlinkClick r:id="rId4"/>
              </a:rPr>
              <a:t>Про навчальні плани та організацію навчально-реабілітаційного процесу для учнів з особливими освітніми потребами загальноосвітніх навчальних закладів у 2017/2018 навчальному році</a:t>
            </a:r>
            <a:r>
              <a:rPr lang="ru-RU" dirty="0" smtClean="0"/>
              <a:t>».</a:t>
            </a:r>
            <a:endParaRPr lang="ru-RU" dirty="0"/>
          </a:p>
        </p:txBody>
      </p:sp>
    </p:spTree>
    <p:extLst>
      <p:ext uri="{BB962C8B-B14F-4D97-AF65-F5344CB8AC3E}">
        <p14:creationId xmlns:p14="http://schemas.microsoft.com/office/powerpoint/2010/main" val="30467761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6880" y="476672"/>
            <a:ext cx="8856984" cy="6401753"/>
          </a:xfrm>
          <a:prstGeom prst="rect">
            <a:avLst/>
          </a:prstGeom>
        </p:spPr>
        <p:txBody>
          <a:bodyPr wrap="square">
            <a:spAutoFit/>
          </a:bodyPr>
          <a:lstStyle/>
          <a:p>
            <a:pPr marL="457200" indent="-457200">
              <a:buFont typeface="Arial" pitchFamily="34" charset="0"/>
              <a:buChar char="•"/>
            </a:pPr>
            <a:r>
              <a:rPr lang="uk-UA" sz="2800" dirty="0" smtClean="0"/>
              <a:t>Лист-роз’яснення МОН України від 05.02.2018 № 2.5.-281 «Роз’яснення щодо тривалості уроків в інклюзивних класах та функціональних обов’язків асистента учителя».</a:t>
            </a:r>
            <a:r>
              <a:rPr lang="ru-RU" dirty="0" smtClean="0">
                <a:hlinkClick r:id="rId2"/>
              </a:rPr>
              <a:t>http</a:t>
            </a:r>
            <a:r>
              <a:rPr lang="ru-RU" dirty="0">
                <a:hlinkClick r:id="rId2"/>
              </a:rPr>
              <a:t>://document.ua/pro-nadannja-rozjasnennja-stosovno-trivalosti-urokiv-v-inkly-doc336206.html</a:t>
            </a:r>
            <a:endParaRPr lang="ru-RU" dirty="0"/>
          </a:p>
          <a:p>
            <a:pPr marL="457200" indent="-457200">
              <a:buFont typeface="Arial" pitchFamily="34" charset="0"/>
              <a:buChar char="•"/>
            </a:pPr>
            <a:r>
              <a:rPr lang="uk-UA" sz="2800" dirty="0" smtClean="0"/>
              <a:t>Лист Департаменту загальної середньої та дошкільної освіти МОН України від 05.02.2018 № 2.5-281 «Про надання роз’яснення стосовно тривалості уроків в інклюзивних класах, функціональних обов’язків асистента вчителя».</a:t>
            </a:r>
            <a:r>
              <a:rPr lang="ru-RU" dirty="0"/>
              <a:t> </a:t>
            </a:r>
            <a:r>
              <a:rPr lang="ru-RU" dirty="0">
                <a:hlinkClick r:id="rId3"/>
              </a:rPr>
              <a:t>https://base.kristti.com.ua/?</a:t>
            </a:r>
            <a:r>
              <a:rPr lang="ru-RU" dirty="0" smtClean="0">
                <a:hlinkClick r:id="rId3"/>
              </a:rPr>
              <a:t>p=6628</a:t>
            </a:r>
            <a:endParaRPr lang="ru-RU" dirty="0" smtClean="0"/>
          </a:p>
          <a:p>
            <a:pPr marL="457200" indent="-457200">
              <a:buFont typeface="Arial" pitchFamily="34" charset="0"/>
              <a:buChar char="•"/>
            </a:pPr>
            <a:r>
              <a:rPr lang="uk-UA" sz="2800" dirty="0" smtClean="0"/>
              <a:t>Лист МОН України від 13.11.18 року № 1/9-691 «Щодо організації діяльності інклюзивних груп у закладах дошкільної освіти».</a:t>
            </a:r>
            <a:r>
              <a:rPr lang="ru-RU" dirty="0"/>
              <a:t> </a:t>
            </a:r>
            <a:r>
              <a:rPr lang="ru-RU" dirty="0">
                <a:hlinkClick r:id="rId4"/>
              </a:rPr>
              <a:t>http://osvita.ua/legislation/doshkilna-osvita/62449</a:t>
            </a:r>
            <a:endParaRPr lang="ru-RU" dirty="0"/>
          </a:p>
        </p:txBody>
      </p:sp>
    </p:spTree>
    <p:extLst>
      <p:ext uri="{BB962C8B-B14F-4D97-AF65-F5344CB8AC3E}">
        <p14:creationId xmlns:p14="http://schemas.microsoft.com/office/powerpoint/2010/main" val="24036426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479" y="332656"/>
            <a:ext cx="6512511" cy="1143000"/>
          </a:xfrm>
        </p:spPr>
        <p:txBody>
          <a:bodyPr/>
          <a:lstStyle/>
          <a:p>
            <a:pPr algn="l"/>
            <a:r>
              <a:rPr lang="uk-UA" sz="1800" dirty="0" smtClean="0"/>
              <a:t>Оновлена нормативно-правова база з питань</a:t>
            </a:r>
            <a:r>
              <a:rPr lang="ru-RU" sz="1800" dirty="0" smtClean="0">
                <a:effectLst/>
              </a:rPr>
              <a:t> </a:t>
            </a:r>
            <a:r>
              <a:rPr lang="ru-RU" sz="1800" dirty="0" err="1">
                <a:effectLst/>
              </a:rPr>
              <a:t>організації</a:t>
            </a:r>
            <a:r>
              <a:rPr lang="ru-RU" sz="1800" dirty="0">
                <a:effectLst/>
              </a:rPr>
              <a:t> </a:t>
            </a:r>
            <a:r>
              <a:rPr lang="ru-RU" sz="1800" dirty="0" err="1">
                <a:effectLst/>
              </a:rPr>
              <a:t>навчання</a:t>
            </a:r>
            <a:r>
              <a:rPr lang="ru-RU" sz="1800" dirty="0">
                <a:effectLst/>
              </a:rPr>
              <a:t> </a:t>
            </a:r>
            <a:r>
              <a:rPr lang="ru-RU" sz="1800" dirty="0" err="1">
                <a:effectLst/>
              </a:rPr>
              <a:t>осіб</a:t>
            </a:r>
            <a:r>
              <a:rPr lang="ru-RU" sz="1800" dirty="0">
                <a:effectLst/>
              </a:rPr>
              <a:t> з </a:t>
            </a:r>
            <a:r>
              <a:rPr lang="ru-RU" sz="1800" dirty="0" err="1">
                <a:effectLst/>
              </a:rPr>
              <a:t>особливими</a:t>
            </a:r>
            <a:r>
              <a:rPr lang="ru-RU" sz="1800" dirty="0">
                <a:effectLst/>
              </a:rPr>
              <a:t> </a:t>
            </a:r>
            <a:r>
              <a:rPr lang="ru-RU" sz="1800" dirty="0" err="1">
                <a:effectLst/>
              </a:rPr>
              <a:t>освітніми</a:t>
            </a:r>
            <a:r>
              <a:rPr lang="ru-RU" sz="1800" dirty="0">
                <a:effectLst/>
              </a:rPr>
              <a:t> </a:t>
            </a:r>
            <a:r>
              <a:rPr lang="ru-RU" sz="1800" dirty="0" smtClean="0">
                <a:effectLst/>
              </a:rPr>
              <a:t>потребами:</a:t>
            </a:r>
            <a:endParaRPr lang="uk-UA" sz="1800" dirty="0"/>
          </a:p>
        </p:txBody>
      </p:sp>
      <p:sp>
        <p:nvSpPr>
          <p:cNvPr id="3" name="Місце для вмісту 2"/>
          <p:cNvSpPr>
            <a:spLocks noGrp="1"/>
          </p:cNvSpPr>
          <p:nvPr>
            <p:ph sz="quarter" idx="13"/>
          </p:nvPr>
        </p:nvSpPr>
        <p:spPr>
          <a:xfrm>
            <a:off x="539552" y="1556792"/>
            <a:ext cx="7920880" cy="4896544"/>
          </a:xfrm>
        </p:spPr>
        <p:txBody>
          <a:bodyPr>
            <a:normAutofit fontScale="77500" lnSpcReduction="20000"/>
          </a:bodyPr>
          <a:lstStyle/>
          <a:p>
            <a:pPr marL="502920" indent="-457200">
              <a:buAutoNum type="arabicPeriod"/>
            </a:pPr>
            <a:r>
              <a:rPr lang="ru-RU" b="1" dirty="0" smtClean="0"/>
              <a:t>Постанова </a:t>
            </a:r>
            <a:r>
              <a:rPr lang="ru-RU" b="1" dirty="0" err="1"/>
              <a:t>Кабінету</a:t>
            </a:r>
            <a:r>
              <a:rPr lang="ru-RU" b="1" dirty="0"/>
              <a:t> </a:t>
            </a:r>
            <a:r>
              <a:rPr lang="ru-RU" b="1" dirty="0" err="1"/>
              <a:t>Міністрів</a:t>
            </a:r>
            <a:r>
              <a:rPr lang="ru-RU" b="1" dirty="0"/>
              <a:t> </a:t>
            </a:r>
            <a:r>
              <a:rPr lang="ru-RU" b="1" dirty="0" err="1"/>
              <a:t>України</a:t>
            </a:r>
            <a:r>
              <a:rPr lang="ru-RU" dirty="0"/>
              <a:t/>
            </a:r>
            <a:br>
              <a:rPr lang="ru-RU" dirty="0"/>
            </a:br>
            <a:r>
              <a:rPr lang="ru-RU" b="1" dirty="0" err="1"/>
              <a:t>від</a:t>
            </a:r>
            <a:r>
              <a:rPr lang="ru-RU" b="1" dirty="0"/>
              <a:t> 21 </a:t>
            </a:r>
            <a:r>
              <a:rPr lang="ru-RU" b="1" dirty="0" err="1"/>
              <a:t>липня</a:t>
            </a:r>
            <a:r>
              <a:rPr lang="ru-RU" b="1" dirty="0"/>
              <a:t> 2021 р. № </a:t>
            </a:r>
            <a:r>
              <a:rPr lang="ru-RU" b="1" dirty="0" smtClean="0"/>
              <a:t>765 «</a:t>
            </a:r>
            <a:r>
              <a:rPr lang="ru-RU" b="1" dirty="0"/>
              <a:t>Про </a:t>
            </a:r>
            <a:r>
              <a:rPr lang="ru-RU" b="1" dirty="0" err="1"/>
              <a:t>внесення</a:t>
            </a:r>
            <a:r>
              <a:rPr lang="ru-RU" b="1" dirty="0"/>
              <a:t> </a:t>
            </a:r>
            <a:r>
              <a:rPr lang="ru-RU" b="1" dirty="0" err="1"/>
              <a:t>змін</a:t>
            </a:r>
            <a:r>
              <a:rPr lang="ru-RU" b="1" dirty="0"/>
              <a:t> до </a:t>
            </a:r>
            <a:r>
              <a:rPr lang="ru-RU" b="1" dirty="0" err="1"/>
              <a:t>деяких</a:t>
            </a:r>
            <a:r>
              <a:rPr lang="ru-RU" b="1" dirty="0"/>
              <a:t> постанов </a:t>
            </a:r>
            <a:r>
              <a:rPr lang="ru-RU" b="1" dirty="0" err="1"/>
              <a:t>Кабінету</a:t>
            </a:r>
            <a:r>
              <a:rPr lang="ru-RU" b="1" dirty="0"/>
              <a:t> </a:t>
            </a:r>
            <a:r>
              <a:rPr lang="ru-RU" b="1" dirty="0" err="1"/>
              <a:t>Міністрів</a:t>
            </a:r>
            <a:r>
              <a:rPr lang="ru-RU" b="1" dirty="0"/>
              <a:t> </a:t>
            </a:r>
            <a:r>
              <a:rPr lang="ru-RU" b="1" dirty="0" err="1"/>
              <a:t>України</a:t>
            </a:r>
            <a:r>
              <a:rPr lang="ru-RU" b="1" dirty="0"/>
              <a:t> </a:t>
            </a:r>
            <a:r>
              <a:rPr lang="ru-RU" b="1" dirty="0" err="1"/>
              <a:t>щодо</a:t>
            </a:r>
            <a:r>
              <a:rPr lang="ru-RU" b="1" dirty="0"/>
              <a:t> </a:t>
            </a:r>
            <a:r>
              <a:rPr lang="ru-RU" b="1" dirty="0" err="1"/>
              <a:t>організації</a:t>
            </a:r>
            <a:r>
              <a:rPr lang="ru-RU" b="1" dirty="0"/>
              <a:t> </a:t>
            </a:r>
            <a:r>
              <a:rPr lang="ru-RU" b="1" dirty="0" err="1"/>
              <a:t>навчання</a:t>
            </a:r>
            <a:r>
              <a:rPr lang="ru-RU" b="1" dirty="0"/>
              <a:t> </a:t>
            </a:r>
            <a:r>
              <a:rPr lang="ru-RU" b="1" dirty="0" err="1"/>
              <a:t>осіб</a:t>
            </a:r>
            <a:r>
              <a:rPr lang="ru-RU" b="1" dirty="0"/>
              <a:t> з </a:t>
            </a:r>
            <a:r>
              <a:rPr lang="ru-RU" b="1" dirty="0" err="1"/>
              <a:t>особливими</a:t>
            </a:r>
            <a:r>
              <a:rPr lang="ru-RU" b="1" dirty="0"/>
              <a:t> </a:t>
            </a:r>
            <a:r>
              <a:rPr lang="ru-RU" b="1" dirty="0" err="1"/>
              <a:t>освітніми</a:t>
            </a:r>
            <a:r>
              <a:rPr lang="ru-RU" b="1" dirty="0"/>
              <a:t> </a:t>
            </a:r>
            <a:r>
              <a:rPr lang="ru-RU" b="1" dirty="0" smtClean="0"/>
              <a:t>потребами».</a:t>
            </a:r>
          </a:p>
          <a:p>
            <a:pPr marL="502920" indent="-457200">
              <a:buAutoNum type="arabicPeriod"/>
            </a:pPr>
            <a:r>
              <a:rPr lang="ru-RU" b="1" dirty="0" smtClean="0"/>
              <a:t>Постанова </a:t>
            </a:r>
            <a:r>
              <a:rPr lang="ru-RU" b="1" dirty="0" err="1"/>
              <a:t>Кабінету</a:t>
            </a:r>
            <a:r>
              <a:rPr lang="ru-RU" b="1" dirty="0"/>
              <a:t> </a:t>
            </a:r>
            <a:r>
              <a:rPr lang="ru-RU" b="1" dirty="0" err="1"/>
              <a:t>Міністрів</a:t>
            </a:r>
            <a:r>
              <a:rPr lang="ru-RU" b="1" dirty="0"/>
              <a:t> </a:t>
            </a:r>
            <a:r>
              <a:rPr lang="ru-RU" b="1" dirty="0" err="1"/>
              <a:t>України</a:t>
            </a:r>
            <a:r>
              <a:rPr lang="ru-RU" dirty="0"/>
              <a:t/>
            </a:r>
            <a:br>
              <a:rPr lang="ru-RU" dirty="0"/>
            </a:br>
            <a:r>
              <a:rPr lang="ru-RU" b="1" dirty="0" err="1"/>
              <a:t>від</a:t>
            </a:r>
            <a:r>
              <a:rPr lang="ru-RU" b="1" dirty="0"/>
              <a:t> 12 </a:t>
            </a:r>
            <a:r>
              <a:rPr lang="ru-RU" b="1" dirty="0" err="1"/>
              <a:t>липня</a:t>
            </a:r>
            <a:r>
              <a:rPr lang="ru-RU" b="1" dirty="0"/>
              <a:t> 2017 р. № </a:t>
            </a:r>
            <a:r>
              <a:rPr lang="ru-RU" b="1" dirty="0" smtClean="0"/>
              <a:t>545 «</a:t>
            </a:r>
            <a:r>
              <a:rPr lang="uk-UA" b="1" dirty="0"/>
              <a:t>ПОЛОЖЕННЯ</a:t>
            </a:r>
            <a:r>
              <a:rPr lang="uk-UA" dirty="0"/>
              <a:t/>
            </a:r>
            <a:br>
              <a:rPr lang="uk-UA" dirty="0"/>
            </a:br>
            <a:r>
              <a:rPr lang="uk-UA" b="1" dirty="0"/>
              <a:t>про </a:t>
            </a:r>
            <a:r>
              <a:rPr lang="uk-UA" b="1" dirty="0" err="1"/>
              <a:t>інклюзивно</a:t>
            </a:r>
            <a:r>
              <a:rPr lang="uk-UA" b="1" dirty="0"/>
              <a:t>-ресурсний </a:t>
            </a:r>
            <a:r>
              <a:rPr lang="uk-UA" b="1" dirty="0" smtClean="0"/>
              <a:t>центр» (зі змінами).</a:t>
            </a:r>
          </a:p>
          <a:p>
            <a:pPr marL="502920" indent="-457200">
              <a:buAutoNum type="arabicPeriod"/>
            </a:pPr>
            <a:r>
              <a:rPr lang="ru-RU" b="1" dirty="0" smtClean="0"/>
              <a:t>Постанова </a:t>
            </a:r>
            <a:r>
              <a:rPr lang="ru-RU" b="1" dirty="0" err="1"/>
              <a:t>Кабінету</a:t>
            </a:r>
            <a:r>
              <a:rPr lang="ru-RU" b="1" dirty="0"/>
              <a:t> </a:t>
            </a:r>
            <a:r>
              <a:rPr lang="ru-RU" b="1" dirty="0" err="1"/>
              <a:t>Міністрів</a:t>
            </a:r>
            <a:r>
              <a:rPr lang="ru-RU" b="1" dirty="0"/>
              <a:t> </a:t>
            </a:r>
            <a:r>
              <a:rPr lang="ru-RU" b="1" dirty="0" err="1"/>
              <a:t>України</a:t>
            </a:r>
            <a:r>
              <a:rPr lang="ru-RU" dirty="0"/>
              <a:t/>
            </a:r>
            <a:br>
              <a:rPr lang="ru-RU" dirty="0"/>
            </a:br>
            <a:r>
              <a:rPr lang="ru-RU" b="1" dirty="0" err="1"/>
              <a:t>від</a:t>
            </a:r>
            <a:r>
              <a:rPr lang="ru-RU" b="1" dirty="0"/>
              <a:t> 15 </a:t>
            </a:r>
            <a:r>
              <a:rPr lang="ru-RU" b="1" dirty="0" err="1"/>
              <a:t>вересня</a:t>
            </a:r>
            <a:r>
              <a:rPr lang="ru-RU" b="1" dirty="0"/>
              <a:t> 2021 р. № 957</a:t>
            </a:r>
            <a:r>
              <a:rPr lang="ru-RU" b="1" dirty="0" smtClean="0"/>
              <a:t> «</a:t>
            </a:r>
            <a:r>
              <a:rPr lang="ru-RU" b="1" dirty="0"/>
              <a:t>ПОРЯДОК</a:t>
            </a:r>
            <a:r>
              <a:rPr lang="ru-RU" dirty="0"/>
              <a:t/>
            </a:r>
            <a:br>
              <a:rPr lang="ru-RU" dirty="0"/>
            </a:br>
            <a:r>
              <a:rPr lang="ru-RU" b="1" dirty="0" err="1"/>
              <a:t>організації</a:t>
            </a:r>
            <a:r>
              <a:rPr lang="ru-RU" b="1" dirty="0"/>
              <a:t> </a:t>
            </a:r>
            <a:r>
              <a:rPr lang="ru-RU" b="1" dirty="0" err="1"/>
              <a:t>інклюзивного</a:t>
            </a:r>
            <a:r>
              <a:rPr lang="ru-RU" b="1" dirty="0"/>
              <a:t> </a:t>
            </a:r>
            <a:r>
              <a:rPr lang="ru-RU" b="1" dirty="0" err="1"/>
              <a:t>навчання</a:t>
            </a:r>
            <a:r>
              <a:rPr lang="ru-RU" b="1" dirty="0"/>
              <a:t> у закладах </a:t>
            </a:r>
            <a:r>
              <a:rPr lang="ru-RU" b="1" dirty="0" err="1"/>
              <a:t>загальної</a:t>
            </a:r>
            <a:r>
              <a:rPr lang="ru-RU" b="1" dirty="0"/>
              <a:t> </a:t>
            </a:r>
            <a:r>
              <a:rPr lang="ru-RU" b="1" dirty="0" err="1"/>
              <a:t>середньої</a:t>
            </a:r>
            <a:r>
              <a:rPr lang="ru-RU" b="1" dirty="0"/>
              <a:t> </a:t>
            </a:r>
            <a:r>
              <a:rPr lang="ru-RU" b="1" dirty="0" err="1" smtClean="0"/>
              <a:t>освіти</a:t>
            </a:r>
            <a:r>
              <a:rPr lang="ru-RU" b="1" dirty="0" smtClean="0"/>
              <a:t>».</a:t>
            </a:r>
          </a:p>
          <a:p>
            <a:pPr marL="502920" indent="-457200">
              <a:buAutoNum type="arabicPeriod"/>
            </a:pPr>
            <a:r>
              <a:rPr lang="ru-RU" b="1" dirty="0" smtClean="0"/>
              <a:t>Постанова </a:t>
            </a:r>
            <a:r>
              <a:rPr lang="ru-RU" b="1" dirty="0" err="1"/>
              <a:t>Кабінету</a:t>
            </a:r>
            <a:r>
              <a:rPr lang="ru-RU" b="1" dirty="0"/>
              <a:t> </a:t>
            </a:r>
            <a:r>
              <a:rPr lang="ru-RU" b="1" dirty="0" err="1"/>
              <a:t>Міністрів</a:t>
            </a:r>
            <a:r>
              <a:rPr lang="ru-RU" b="1" dirty="0"/>
              <a:t> </a:t>
            </a:r>
            <a:r>
              <a:rPr lang="ru-RU" b="1" dirty="0" err="1"/>
              <a:t>України</a:t>
            </a:r>
            <a:r>
              <a:rPr lang="ru-RU" dirty="0"/>
              <a:t/>
            </a:r>
            <a:br>
              <a:rPr lang="ru-RU" dirty="0"/>
            </a:br>
            <a:r>
              <a:rPr lang="ru-RU" b="1" dirty="0" err="1"/>
              <a:t>від</a:t>
            </a:r>
            <a:r>
              <a:rPr lang="ru-RU" b="1" dirty="0"/>
              <a:t> 28 </a:t>
            </a:r>
            <a:r>
              <a:rPr lang="ru-RU" b="1" dirty="0" err="1"/>
              <a:t>липня</a:t>
            </a:r>
            <a:r>
              <a:rPr lang="ru-RU" b="1" dirty="0"/>
              <a:t> 2021 р. № </a:t>
            </a:r>
            <a:r>
              <a:rPr lang="ru-RU" b="1" dirty="0" smtClean="0"/>
              <a:t>769 «</a:t>
            </a:r>
            <a:r>
              <a:rPr lang="ru-RU" b="1" dirty="0"/>
              <a:t>Про </a:t>
            </a:r>
            <a:r>
              <a:rPr lang="ru-RU" b="1" dirty="0" err="1"/>
              <a:t>внесення</a:t>
            </a:r>
            <a:r>
              <a:rPr lang="ru-RU" b="1" dirty="0"/>
              <a:t> </a:t>
            </a:r>
            <a:r>
              <a:rPr lang="ru-RU" b="1" dirty="0" err="1"/>
              <a:t>змін</a:t>
            </a:r>
            <a:r>
              <a:rPr lang="ru-RU" b="1" dirty="0"/>
              <a:t> до постанови </a:t>
            </a:r>
            <a:r>
              <a:rPr lang="ru-RU" b="1" dirty="0" err="1"/>
              <a:t>Кабінету</a:t>
            </a:r>
            <a:r>
              <a:rPr lang="ru-RU" b="1" dirty="0"/>
              <a:t> </a:t>
            </a:r>
            <a:r>
              <a:rPr lang="ru-RU" b="1" dirty="0" err="1"/>
              <a:t>Міністрів</a:t>
            </a:r>
            <a:r>
              <a:rPr lang="ru-RU" b="1" dirty="0"/>
              <a:t> </a:t>
            </a:r>
            <a:r>
              <a:rPr lang="ru-RU" b="1" dirty="0" err="1"/>
              <a:t>України</a:t>
            </a:r>
            <a:r>
              <a:rPr lang="ru-RU" b="1" dirty="0"/>
              <a:t> </a:t>
            </a:r>
            <a:r>
              <a:rPr lang="ru-RU" b="1" dirty="0" err="1"/>
              <a:t>від</a:t>
            </a:r>
            <a:r>
              <a:rPr lang="ru-RU" b="1" dirty="0"/>
              <a:t> 10 </a:t>
            </a:r>
            <a:r>
              <a:rPr lang="ru-RU" b="1" dirty="0" err="1"/>
              <a:t>квітня</a:t>
            </a:r>
            <a:r>
              <a:rPr lang="ru-RU" b="1" dirty="0"/>
              <a:t> 2019 р. № </a:t>
            </a:r>
            <a:r>
              <a:rPr lang="ru-RU" b="1" dirty="0" smtClean="0"/>
              <a:t>530» </a:t>
            </a:r>
          </a:p>
          <a:p>
            <a:pPr marL="502920" indent="-457200">
              <a:buAutoNum type="arabicPeriod"/>
            </a:pPr>
            <a:r>
              <a:rPr lang="uk-UA" b="1" dirty="0" smtClean="0"/>
              <a:t>Постанова </a:t>
            </a:r>
            <a:r>
              <a:rPr lang="uk-UA" b="1" dirty="0"/>
              <a:t>Кабінету Міністрів України</a:t>
            </a:r>
            <a:r>
              <a:rPr lang="uk-UA" dirty="0"/>
              <a:t/>
            </a:r>
            <a:br>
              <a:rPr lang="uk-UA" dirty="0"/>
            </a:br>
            <a:r>
              <a:rPr lang="uk-UA" b="1" dirty="0"/>
              <a:t>від 10 квітня 2019 р. № </a:t>
            </a:r>
            <a:r>
              <a:rPr lang="uk-UA" b="1" dirty="0" smtClean="0"/>
              <a:t>530 «</a:t>
            </a:r>
            <a:r>
              <a:rPr lang="ru-RU" b="1" dirty="0"/>
              <a:t>Про </a:t>
            </a:r>
            <a:r>
              <a:rPr lang="ru-RU" b="1" dirty="0" err="1"/>
              <a:t>затвердження</a:t>
            </a:r>
            <a:r>
              <a:rPr lang="ru-RU" b="1" dirty="0"/>
              <a:t> Порядку </a:t>
            </a:r>
            <a:r>
              <a:rPr lang="ru-RU" b="1" dirty="0" err="1"/>
              <a:t>організації</a:t>
            </a:r>
            <a:r>
              <a:rPr lang="ru-RU" b="1" dirty="0"/>
              <a:t> </a:t>
            </a:r>
            <a:r>
              <a:rPr lang="ru-RU" b="1" dirty="0" err="1"/>
              <a:t>діяльності</a:t>
            </a:r>
            <a:r>
              <a:rPr lang="ru-RU" b="1" dirty="0"/>
              <a:t> </a:t>
            </a:r>
            <a:r>
              <a:rPr lang="ru-RU" b="1" dirty="0" err="1"/>
              <a:t>інклюзивних</a:t>
            </a:r>
            <a:r>
              <a:rPr lang="ru-RU" b="1" dirty="0"/>
              <a:t> </a:t>
            </a:r>
            <a:r>
              <a:rPr lang="ru-RU" b="1" dirty="0" err="1"/>
              <a:t>груп</a:t>
            </a:r>
            <a:r>
              <a:rPr lang="ru-RU" b="1" dirty="0"/>
              <a:t> у закладах </a:t>
            </a:r>
            <a:r>
              <a:rPr lang="ru-RU" b="1" dirty="0" err="1"/>
              <a:t>дошкільної</a:t>
            </a:r>
            <a:r>
              <a:rPr lang="ru-RU" b="1" dirty="0"/>
              <a:t> </a:t>
            </a:r>
            <a:r>
              <a:rPr lang="ru-RU" b="1" dirty="0" err="1" smtClean="0"/>
              <a:t>освіти</a:t>
            </a:r>
            <a:r>
              <a:rPr lang="ru-RU" b="1" dirty="0" smtClean="0"/>
              <a:t>» (</a:t>
            </a:r>
            <a:r>
              <a:rPr lang="ru-RU" b="1" dirty="0" err="1" smtClean="0"/>
              <a:t>зі</a:t>
            </a:r>
            <a:r>
              <a:rPr lang="ru-RU" b="1" dirty="0" smtClean="0"/>
              <a:t> </a:t>
            </a:r>
            <a:r>
              <a:rPr lang="ru-RU" b="1" dirty="0" err="1" smtClean="0"/>
              <a:t>змінами</a:t>
            </a:r>
            <a:r>
              <a:rPr lang="ru-RU" b="1" dirty="0" smtClean="0"/>
              <a:t>).</a:t>
            </a:r>
          </a:p>
          <a:p>
            <a:pPr marL="502920" indent="-457200">
              <a:buAutoNum type="arabicPeriod"/>
            </a:pPr>
            <a:endParaRPr lang="uk-UA" dirty="0"/>
          </a:p>
        </p:txBody>
      </p:sp>
    </p:spTree>
    <p:extLst>
      <p:ext uri="{BB962C8B-B14F-4D97-AF65-F5344CB8AC3E}">
        <p14:creationId xmlns:p14="http://schemas.microsoft.com/office/powerpoint/2010/main" val="6320667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332656"/>
            <a:ext cx="7632847" cy="6192688"/>
          </a:xfrm>
        </p:spPr>
        <p:txBody>
          <a:bodyPr/>
          <a:lstStyle/>
          <a:p>
            <a:pPr marL="0" indent="0" algn="l" fontAlgn="base">
              <a:buNone/>
            </a:pPr>
            <a:r>
              <a:rPr lang="uk-UA" sz="1200" dirty="0" smtClean="0"/>
              <a:t/>
            </a:r>
            <a:br>
              <a:rPr lang="uk-UA" sz="1200" dirty="0" smtClean="0"/>
            </a:br>
            <a:r>
              <a:rPr lang="uk-UA" sz="1200" dirty="0" smtClean="0"/>
              <a:t/>
            </a:r>
            <a:br>
              <a:rPr lang="uk-UA" sz="1200" dirty="0" smtClean="0"/>
            </a:br>
            <a:r>
              <a:rPr lang="uk-UA" sz="1200" dirty="0" smtClean="0"/>
              <a:t>Лист МОН України В</a:t>
            </a:r>
            <a:r>
              <a:rPr lang="ru-RU" sz="1200" b="0" cap="all" dirty="0" smtClean="0">
                <a:effectLst/>
              </a:rPr>
              <a:t>ІД </a:t>
            </a:r>
            <a:r>
              <a:rPr lang="ru-RU" sz="1200" b="0" cap="all" dirty="0">
                <a:effectLst/>
              </a:rPr>
              <a:t>31 СЕРПНЯ 2020 Р</a:t>
            </a:r>
            <a:r>
              <a:rPr lang="ru-RU" sz="1200" b="0" cap="all" dirty="0" smtClean="0">
                <a:effectLst/>
              </a:rPr>
              <a:t>. №</a:t>
            </a:r>
            <a:r>
              <a:rPr lang="ru-RU" sz="1200" b="0" cap="all" dirty="0">
                <a:effectLst/>
              </a:rPr>
              <a:t> </a:t>
            </a:r>
            <a:r>
              <a:rPr lang="ru-RU" sz="1200" b="0" cap="all" dirty="0" smtClean="0">
                <a:effectLst/>
              </a:rPr>
              <a:t>1/9-495 «ЩОДО </a:t>
            </a:r>
            <a:r>
              <a:rPr lang="ru-RU" sz="1200" b="0" cap="all" dirty="0">
                <a:effectLst/>
              </a:rPr>
              <a:t>ОРГАНІЗАЦІЇ НАВЧАННЯ ОСІБ З ОСОБЛИВИМИ ОСВІТНІМИ ПОТРЕБАМИ У ЗАКЛАДАХ ЗАГАЛЬНОЇ СЕРЕДНЬОЇ ОСВІТИ У 2020/2021 НАВЧАЛЬНОМУ </a:t>
            </a:r>
            <a:r>
              <a:rPr lang="ru-RU" sz="1200" b="0" cap="all" dirty="0" smtClean="0">
                <a:effectLst/>
              </a:rPr>
              <a:t>РОЦІ»</a:t>
            </a:r>
            <a:br>
              <a:rPr lang="ru-RU" sz="1200" b="0" cap="all" dirty="0" smtClean="0">
                <a:effectLst/>
              </a:rPr>
            </a:br>
            <a:r>
              <a:rPr lang="en-US" sz="1200" b="0" u="sng" cap="all" dirty="0" smtClean="0">
                <a:solidFill>
                  <a:srgbClr val="00B050"/>
                </a:solidFill>
                <a:effectLst/>
              </a:rPr>
              <a:t>https</a:t>
            </a:r>
            <a:r>
              <a:rPr lang="en-US" sz="1200" b="0" u="sng" cap="all" dirty="0">
                <a:solidFill>
                  <a:srgbClr val="00B050"/>
                </a:solidFill>
                <a:effectLst/>
              </a:rPr>
              <a:t>://</a:t>
            </a:r>
            <a:r>
              <a:rPr lang="en-US" sz="1200" b="0" u="sng" cap="all" dirty="0" smtClean="0">
                <a:solidFill>
                  <a:srgbClr val="00B050"/>
                </a:solidFill>
                <a:effectLst/>
              </a:rPr>
              <a:t>mon.gov.ua/ua/npa/shodo-organizaciyi-navchannya-osib-z-osoblivimi-osvitnimi-potrebami-u-zakladah-zagalnoyi-serednoyi-osviti-u-20202021-navchalnomu-roci</a:t>
            </a:r>
            <a:r>
              <a:rPr lang="ru-RU" sz="1200" b="0" u="sng" cap="all" dirty="0">
                <a:solidFill>
                  <a:srgbClr val="00B050"/>
                </a:solidFill>
                <a:effectLst/>
              </a:rPr>
              <a:t/>
            </a:r>
            <a:br>
              <a:rPr lang="ru-RU" sz="1200" b="0" u="sng" cap="all" dirty="0">
                <a:solidFill>
                  <a:srgbClr val="00B050"/>
                </a:solidFill>
                <a:effectLst/>
              </a:rPr>
            </a:br>
            <a:r>
              <a:rPr lang="uk-UA" sz="1200" dirty="0" smtClean="0"/>
              <a:t/>
            </a:r>
            <a:br>
              <a:rPr lang="uk-UA" sz="1200" dirty="0" smtClean="0"/>
            </a:br>
            <a:r>
              <a:rPr lang="uk-UA" sz="1200" dirty="0" smtClean="0"/>
              <a:t>Лист МОН України </a:t>
            </a:r>
            <a:r>
              <a:rPr lang="ru-RU" sz="1200" b="0" cap="all" dirty="0" smtClean="0">
                <a:effectLst/>
              </a:rPr>
              <a:t>ВІД 30 СЕРПНЯ 2021 Р. № 1/9-436 «ЩОДО ОРГАНІЗАЦІЇ НАВЧАННЯ ОСІБ З ОСОБЛИВИМИ ОСВІТНІМИ ПОТРЕБАМИ У ЗАКЛАДАХ ЗАГАЛЬНОЇ СЕРЕДНЬОЇ ОСВІТИ У 2021/2022 НАВЧАЛЬНОМУ РОЦІ»</a:t>
            </a:r>
            <a:r>
              <a:rPr lang="uk-UA" sz="1200" dirty="0" smtClean="0"/>
              <a:t/>
            </a:r>
            <a:br>
              <a:rPr lang="uk-UA" sz="1200" dirty="0" smtClean="0"/>
            </a:br>
            <a:r>
              <a:rPr lang="en-US" sz="1200" u="sng" dirty="0" smtClean="0">
                <a:solidFill>
                  <a:srgbClr val="00B050"/>
                </a:solidFill>
                <a:hlinkClick r:id="rId2"/>
              </a:rPr>
              <a:t>https://mon.gov.ua/ua/npa/shodo-organizaciyi-navchannya-osib-z-osoblivimi-osvitnimi-potrebami-u-zakladah-zagalnoyi-serednoyi-osviti-u-20212022-navchalnomu-roci</a:t>
            </a:r>
            <a:r>
              <a:rPr lang="uk-UA" sz="1200" u="sng" dirty="0" smtClean="0">
                <a:solidFill>
                  <a:srgbClr val="00B050"/>
                </a:solidFill>
              </a:rPr>
              <a:t/>
            </a:r>
            <a:br>
              <a:rPr lang="uk-UA" sz="1200" u="sng" dirty="0" smtClean="0">
                <a:solidFill>
                  <a:srgbClr val="00B050"/>
                </a:solidFill>
              </a:rPr>
            </a:br>
            <a:r>
              <a:rPr lang="uk-UA" sz="1200" u="sng" dirty="0">
                <a:solidFill>
                  <a:srgbClr val="00B050"/>
                </a:solidFill>
              </a:rPr>
              <a:t/>
            </a:r>
            <a:br>
              <a:rPr lang="uk-UA" sz="1200" u="sng" dirty="0">
                <a:solidFill>
                  <a:srgbClr val="00B050"/>
                </a:solidFill>
              </a:rPr>
            </a:br>
            <a:r>
              <a:rPr lang="ru-RU" sz="1200" b="0" dirty="0" smtClean="0">
                <a:effectLst/>
              </a:rPr>
              <a:t>Постанова </a:t>
            </a:r>
            <a:r>
              <a:rPr lang="ru-RU" sz="1200" b="0" dirty="0" err="1">
                <a:effectLst/>
              </a:rPr>
              <a:t>Кабінету</a:t>
            </a:r>
            <a:r>
              <a:rPr lang="ru-RU" sz="1200" b="0" dirty="0">
                <a:effectLst/>
              </a:rPr>
              <a:t> </a:t>
            </a:r>
            <a:r>
              <a:rPr lang="ru-RU" sz="1200" b="0" dirty="0" err="1">
                <a:effectLst/>
              </a:rPr>
              <a:t>Міністрів</a:t>
            </a:r>
            <a:r>
              <a:rPr lang="ru-RU" sz="1200" b="0" dirty="0">
                <a:effectLst/>
              </a:rPr>
              <a:t> </a:t>
            </a:r>
            <a:r>
              <a:rPr lang="ru-RU" sz="1200" b="0" dirty="0" err="1">
                <a:effectLst/>
              </a:rPr>
              <a:t>України</a:t>
            </a:r>
            <a:r>
              <a:rPr lang="ru-RU" sz="1200" b="0" dirty="0">
                <a:effectLst/>
              </a:rPr>
              <a:t> </a:t>
            </a:r>
            <a:r>
              <a:rPr lang="ru-RU" sz="1200" b="0" dirty="0" err="1" smtClean="0">
                <a:effectLst/>
              </a:rPr>
              <a:t>від</a:t>
            </a:r>
            <a:r>
              <a:rPr lang="ru-RU" sz="1200" b="0" dirty="0" smtClean="0">
                <a:effectLst/>
              </a:rPr>
              <a:t> </a:t>
            </a:r>
            <a:r>
              <a:rPr lang="ru-RU" sz="1200" b="0" dirty="0">
                <a:effectLst/>
              </a:rPr>
              <a:t>25 </a:t>
            </a:r>
            <a:r>
              <a:rPr lang="ru-RU" sz="1200" b="0" dirty="0" err="1">
                <a:effectLst/>
              </a:rPr>
              <a:t>серпня</a:t>
            </a:r>
            <a:r>
              <a:rPr lang="ru-RU" sz="1200" b="0" dirty="0">
                <a:effectLst/>
              </a:rPr>
              <a:t> 2004 р. N </a:t>
            </a:r>
            <a:r>
              <a:rPr lang="ru-RU" sz="1200" b="0" dirty="0" smtClean="0">
                <a:effectLst/>
              </a:rPr>
              <a:t>1096 «</a:t>
            </a:r>
            <a:r>
              <a:rPr lang="ru-RU" sz="1200" dirty="0">
                <a:effectLst/>
              </a:rPr>
              <a:t>Про </a:t>
            </a:r>
            <a:r>
              <a:rPr lang="ru-RU" sz="1200" dirty="0" err="1">
                <a:effectLst/>
              </a:rPr>
              <a:t>встановлення</a:t>
            </a:r>
            <a:r>
              <a:rPr lang="ru-RU" sz="1200" dirty="0">
                <a:effectLst/>
              </a:rPr>
              <a:t> </a:t>
            </a:r>
            <a:r>
              <a:rPr lang="ru-RU" sz="1200" dirty="0" err="1">
                <a:effectLst/>
              </a:rPr>
              <a:t>розміру</a:t>
            </a:r>
            <a:r>
              <a:rPr lang="ru-RU" sz="1200" dirty="0">
                <a:effectLst/>
              </a:rPr>
              <a:t> доплати </a:t>
            </a:r>
            <a:r>
              <a:rPr lang="ru-RU" sz="1200" dirty="0" smtClean="0">
                <a:effectLst/>
              </a:rPr>
              <a:t>за </a:t>
            </a:r>
            <a:r>
              <a:rPr lang="ru-RU" sz="1200" dirty="0" err="1">
                <a:effectLst/>
              </a:rPr>
              <a:t>окремі</a:t>
            </a:r>
            <a:r>
              <a:rPr lang="ru-RU" sz="1200" dirty="0">
                <a:effectLst/>
              </a:rPr>
              <a:t> </a:t>
            </a:r>
            <a:r>
              <a:rPr lang="ru-RU" sz="1200" dirty="0" err="1">
                <a:effectLst/>
              </a:rPr>
              <a:t>види</a:t>
            </a:r>
            <a:r>
              <a:rPr lang="ru-RU" sz="1200" dirty="0">
                <a:effectLst/>
              </a:rPr>
              <a:t> </a:t>
            </a:r>
            <a:r>
              <a:rPr lang="ru-RU" sz="1200" dirty="0" err="1">
                <a:effectLst/>
              </a:rPr>
              <a:t>педагогічної</a:t>
            </a:r>
            <a:r>
              <a:rPr lang="ru-RU" sz="1200" dirty="0">
                <a:effectLst/>
              </a:rPr>
              <a:t> </a:t>
            </a:r>
            <a:r>
              <a:rPr lang="ru-RU" sz="1200" dirty="0" err="1" smtClean="0">
                <a:effectLst/>
              </a:rPr>
              <a:t>діяльності</a:t>
            </a:r>
            <a:r>
              <a:rPr lang="ru-RU" sz="1200" dirty="0" smtClean="0">
                <a:effectLst/>
              </a:rPr>
              <a:t>»</a:t>
            </a:r>
            <a:br>
              <a:rPr lang="ru-RU" sz="1200" dirty="0" smtClean="0">
                <a:effectLst/>
              </a:rPr>
            </a:br>
            <a:r>
              <a:rPr lang="en-US" sz="1200" u="sng" dirty="0">
                <a:solidFill>
                  <a:srgbClr val="00B050"/>
                </a:solidFill>
                <a:effectLst/>
                <a:hlinkClick r:id="rId3"/>
              </a:rPr>
              <a:t>https://zakon.rada.gov.ua/laws/show/1096-2004-%</a:t>
            </a:r>
            <a:r>
              <a:rPr lang="en-US" sz="1200" u="sng" dirty="0" smtClean="0">
                <a:solidFill>
                  <a:srgbClr val="00B050"/>
                </a:solidFill>
                <a:effectLst/>
                <a:hlinkClick r:id="rId3"/>
              </a:rPr>
              <a:t>D0%BF#Text</a:t>
            </a:r>
            <a:r>
              <a:rPr lang="uk-UA" sz="1200" u="sng" dirty="0" smtClean="0">
                <a:solidFill>
                  <a:srgbClr val="00B050"/>
                </a:solidFill>
                <a:effectLst/>
              </a:rPr>
              <a:t/>
            </a:r>
            <a:br>
              <a:rPr lang="uk-UA" sz="1200" u="sng" dirty="0" smtClean="0">
                <a:solidFill>
                  <a:srgbClr val="00B050"/>
                </a:solidFill>
                <a:effectLst/>
              </a:rPr>
            </a:br>
            <a:r>
              <a:rPr lang="uk-UA" sz="1200" u="sng" dirty="0" smtClean="0">
                <a:solidFill>
                  <a:srgbClr val="00B050"/>
                </a:solidFill>
                <a:effectLst/>
              </a:rPr>
              <a:t/>
            </a:r>
            <a:br>
              <a:rPr lang="uk-UA" sz="1200" u="sng" dirty="0" smtClean="0">
                <a:solidFill>
                  <a:srgbClr val="00B050"/>
                </a:solidFill>
                <a:effectLst/>
              </a:rPr>
            </a:br>
            <a:r>
              <a:rPr lang="ru-RU" sz="1200" dirty="0" smtClean="0">
                <a:effectLst/>
              </a:rPr>
              <a:t>Постанова </a:t>
            </a:r>
            <a:r>
              <a:rPr lang="ru-RU" sz="1200" dirty="0" err="1">
                <a:effectLst/>
              </a:rPr>
              <a:t>Кабінету</a:t>
            </a:r>
            <a:r>
              <a:rPr lang="ru-RU" sz="1200" dirty="0">
                <a:effectLst/>
              </a:rPr>
              <a:t> </a:t>
            </a:r>
            <a:r>
              <a:rPr lang="ru-RU" sz="1200" dirty="0" err="1">
                <a:effectLst/>
              </a:rPr>
              <a:t>Міністрів</a:t>
            </a:r>
            <a:r>
              <a:rPr lang="ru-RU" sz="1200" dirty="0">
                <a:effectLst/>
              </a:rPr>
              <a:t> </a:t>
            </a:r>
            <a:r>
              <a:rPr lang="ru-RU" sz="1200" dirty="0" err="1" smtClean="0">
                <a:effectLst/>
              </a:rPr>
              <a:t>України</a:t>
            </a:r>
            <a:r>
              <a:rPr lang="ru-RU" sz="1200" dirty="0" smtClean="0"/>
              <a:t> </a:t>
            </a:r>
            <a:r>
              <a:rPr lang="ru-RU" sz="1200" dirty="0" err="1" smtClean="0">
                <a:effectLst/>
              </a:rPr>
              <a:t>від</a:t>
            </a:r>
            <a:r>
              <a:rPr lang="ru-RU" sz="1200" dirty="0" smtClean="0">
                <a:effectLst/>
              </a:rPr>
              <a:t> </a:t>
            </a:r>
            <a:r>
              <a:rPr lang="ru-RU" sz="1200" dirty="0">
                <a:effectLst/>
              </a:rPr>
              <a:t>14 лютого 2017 р. № </a:t>
            </a:r>
            <a:r>
              <a:rPr lang="ru-RU" sz="1200" dirty="0" smtClean="0">
                <a:effectLst/>
              </a:rPr>
              <a:t>88 «</a:t>
            </a:r>
            <a:r>
              <a:rPr lang="ru-RU" sz="1200" dirty="0">
                <a:effectLst/>
              </a:rPr>
              <a:t>ПОРЯДОК ТА УМОВИ</a:t>
            </a:r>
            <a:r>
              <a:rPr lang="ru-RU" sz="1200" dirty="0"/>
              <a:t/>
            </a:r>
            <a:br>
              <a:rPr lang="ru-RU" sz="1200" dirty="0"/>
            </a:br>
            <a:r>
              <a:rPr lang="ru-RU" sz="1200" dirty="0" err="1">
                <a:effectLst/>
              </a:rPr>
              <a:t>надання</a:t>
            </a:r>
            <a:r>
              <a:rPr lang="ru-RU" sz="1200" dirty="0">
                <a:effectLst/>
              </a:rPr>
              <a:t> </a:t>
            </a:r>
            <a:r>
              <a:rPr lang="ru-RU" sz="1200" dirty="0" err="1">
                <a:effectLst/>
              </a:rPr>
              <a:t>субвенції</a:t>
            </a:r>
            <a:r>
              <a:rPr lang="ru-RU" sz="1200" dirty="0">
                <a:effectLst/>
              </a:rPr>
              <a:t> з державного бюджету </a:t>
            </a:r>
            <a:r>
              <a:rPr lang="ru-RU" sz="1200" dirty="0" err="1">
                <a:effectLst/>
              </a:rPr>
              <a:t>місцевим</a:t>
            </a:r>
            <a:r>
              <a:rPr lang="ru-RU" sz="1200" dirty="0">
                <a:effectLst/>
              </a:rPr>
              <a:t> бюджетам на </a:t>
            </a:r>
            <a:r>
              <a:rPr lang="ru-RU" sz="1200" dirty="0" err="1">
                <a:effectLst/>
              </a:rPr>
              <a:t>надання</a:t>
            </a:r>
            <a:r>
              <a:rPr lang="ru-RU" sz="1200" dirty="0">
                <a:effectLst/>
              </a:rPr>
              <a:t> </a:t>
            </a:r>
            <a:r>
              <a:rPr lang="ru-RU" sz="1200" dirty="0" err="1">
                <a:effectLst/>
              </a:rPr>
              <a:t>державної</a:t>
            </a:r>
            <a:r>
              <a:rPr lang="ru-RU" sz="1200" dirty="0">
                <a:effectLst/>
              </a:rPr>
              <a:t> </a:t>
            </a:r>
            <a:r>
              <a:rPr lang="ru-RU" sz="1200" dirty="0" err="1">
                <a:effectLst/>
              </a:rPr>
              <a:t>підтримки</a:t>
            </a:r>
            <a:r>
              <a:rPr lang="ru-RU" sz="1200" dirty="0">
                <a:effectLst/>
              </a:rPr>
              <a:t> особам з </a:t>
            </a:r>
            <a:r>
              <a:rPr lang="ru-RU" sz="1200" dirty="0" err="1">
                <a:effectLst/>
              </a:rPr>
              <a:t>особливими</a:t>
            </a:r>
            <a:r>
              <a:rPr lang="ru-RU" sz="1200" dirty="0">
                <a:effectLst/>
              </a:rPr>
              <a:t> </a:t>
            </a:r>
            <a:r>
              <a:rPr lang="ru-RU" sz="1200" dirty="0" err="1">
                <a:effectLst/>
              </a:rPr>
              <a:t>освітніми</a:t>
            </a:r>
            <a:r>
              <a:rPr lang="ru-RU" sz="1200" dirty="0">
                <a:effectLst/>
              </a:rPr>
              <a:t> </a:t>
            </a:r>
            <a:r>
              <a:rPr lang="ru-RU" sz="1200" dirty="0" smtClean="0">
                <a:effectLst/>
              </a:rPr>
              <a:t>потребами»</a:t>
            </a:r>
            <a:br>
              <a:rPr lang="ru-RU" sz="1200" dirty="0" smtClean="0">
                <a:effectLst/>
              </a:rPr>
            </a:br>
            <a:r>
              <a:rPr lang="en-US" sz="1200" u="sng" dirty="0">
                <a:solidFill>
                  <a:srgbClr val="00B050"/>
                </a:solidFill>
                <a:effectLst/>
              </a:rPr>
              <a:t>https://zakon.rada.gov.ua/laws/show/88-2017-%D0%BF</a:t>
            </a:r>
            <a:r>
              <a:rPr lang="uk-UA" sz="1200" u="sng" dirty="0" smtClean="0">
                <a:solidFill>
                  <a:srgbClr val="00B050"/>
                </a:solidFill>
                <a:effectLst/>
              </a:rPr>
              <a:t/>
            </a:r>
            <a:br>
              <a:rPr lang="uk-UA" sz="1200" u="sng" dirty="0" smtClean="0">
                <a:solidFill>
                  <a:srgbClr val="00B050"/>
                </a:solidFill>
                <a:effectLst/>
              </a:rPr>
            </a:br>
            <a:r>
              <a:rPr lang="uk-UA" sz="1200" u="sng" dirty="0">
                <a:solidFill>
                  <a:srgbClr val="00B050"/>
                </a:solidFill>
                <a:effectLst/>
              </a:rPr>
              <a:t/>
            </a:r>
            <a:br>
              <a:rPr lang="uk-UA" sz="1200" u="sng" dirty="0">
                <a:solidFill>
                  <a:srgbClr val="00B050"/>
                </a:solidFill>
                <a:effectLst/>
              </a:rPr>
            </a:br>
            <a:endParaRPr lang="uk-UA" sz="1200" u="sng" dirty="0">
              <a:solidFill>
                <a:srgbClr val="00B050"/>
              </a:solidFill>
            </a:endParaRPr>
          </a:p>
        </p:txBody>
      </p:sp>
    </p:spTree>
    <p:extLst>
      <p:ext uri="{BB962C8B-B14F-4D97-AF65-F5344CB8AC3E}">
        <p14:creationId xmlns:p14="http://schemas.microsoft.com/office/powerpoint/2010/main" val="465929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188640"/>
            <a:ext cx="6584519" cy="792088"/>
          </a:xfrm>
        </p:spPr>
        <p:txBody>
          <a:bodyPr/>
          <a:lstStyle/>
          <a:p>
            <a:pPr marL="0" indent="0" algn="ctr">
              <a:buNone/>
            </a:pPr>
            <a:r>
              <a:rPr lang="uk-UA" dirty="0" smtClean="0"/>
              <a:t>Зміни у роботі ІРЦ</a:t>
            </a:r>
            <a:endParaRPr lang="uk-UA" dirty="0"/>
          </a:p>
        </p:txBody>
      </p:sp>
      <p:sp>
        <p:nvSpPr>
          <p:cNvPr id="3" name="Місце для вмісту 2"/>
          <p:cNvSpPr>
            <a:spLocks noGrp="1"/>
          </p:cNvSpPr>
          <p:nvPr>
            <p:ph sz="quarter" idx="13"/>
          </p:nvPr>
        </p:nvSpPr>
        <p:spPr>
          <a:xfrm>
            <a:off x="683568" y="1268760"/>
            <a:ext cx="7848872" cy="5184576"/>
          </a:xfrm>
        </p:spPr>
        <p:txBody>
          <a:bodyPr>
            <a:normAutofit fontScale="32500" lnSpcReduction="20000"/>
          </a:bodyPr>
          <a:lstStyle/>
          <a:p>
            <a:pPr marL="45720" indent="0" fontAlgn="base">
              <a:buNone/>
            </a:pPr>
            <a:r>
              <a:rPr lang="uk-UA" sz="3700" dirty="0" err="1"/>
              <a:t>Інклюзивно</a:t>
            </a:r>
            <a:r>
              <a:rPr lang="uk-UA" sz="3700" dirty="0"/>
              <a:t>-ресурсний центр є установою, що утворюється з метою забезпечення права осіб з особливими освітніми потребами на здобуття дошкільної та загальної середньої освіти, в тому числі у закладах професійної (професійно-технічної), фахової </a:t>
            </a:r>
            <a:r>
              <a:rPr lang="uk-UA" sz="3700" dirty="0" err="1"/>
              <a:t>передвищої</a:t>
            </a:r>
            <a:r>
              <a:rPr lang="uk-UA" sz="3700" dirty="0"/>
              <a:t> освіти та інших закладах освіти, які забезпечують здобуття освіти, шляхом проведення комплексної психолого-педагогічної </a:t>
            </a:r>
            <a:r>
              <a:rPr lang="uk-UA" sz="3700" dirty="0" smtClean="0"/>
              <a:t>оцінки </a:t>
            </a:r>
            <a:r>
              <a:rPr lang="uk-UA" sz="3700" dirty="0"/>
              <a:t>розвитку особи (далі - комплексна оцінка) та забезпечення їх системного кваліфікованого </a:t>
            </a:r>
            <a:r>
              <a:rPr lang="uk-UA" sz="3700" dirty="0" smtClean="0"/>
              <a:t>супроводу. Мова </a:t>
            </a:r>
            <a:r>
              <a:rPr lang="uk-UA" sz="3700" dirty="0"/>
              <a:t>йде про здобуття дошкільної, загальної середньої, професійної та фахової </a:t>
            </a:r>
            <a:r>
              <a:rPr lang="uk-UA" sz="3700" dirty="0" err="1"/>
              <a:t>передвищої</a:t>
            </a:r>
            <a:r>
              <a:rPr lang="uk-UA" sz="3700" dirty="0"/>
              <a:t> освіти;</a:t>
            </a:r>
          </a:p>
          <a:p>
            <a:pPr fontAlgn="base"/>
            <a:r>
              <a:rPr lang="uk-UA" sz="3700" dirty="0"/>
              <a:t>відтепер ІРЦ можуть відкривати філії або організовувати власну діяльність з використанням мобільного ІРЦ (автомобільний транспортний засіб спецпризначення, обладнаний для проведення комплексної оцінки та здійснення системного кваліфікованого супроводу осіб з ООП);</a:t>
            </a:r>
          </a:p>
          <a:p>
            <a:pPr fontAlgn="base"/>
            <a:r>
              <a:rPr lang="uk-UA" sz="3700" dirty="0"/>
              <a:t>для осіб, які мають освітні труднощі тяжкого та найтяжчого ступеню прояву, комплексна оцінка проводиться за місцем їх проживання або перебування;</a:t>
            </a:r>
          </a:p>
          <a:p>
            <a:pPr fontAlgn="base"/>
            <a:r>
              <a:rPr lang="uk-UA" sz="3700" dirty="0"/>
              <a:t>для здобувачів освіти комплексна оцінка проводиться з обов’язковим спостереженням та додатковим збором інформації фахівцями ІРЦ про особливості навчання особи в закладі освіти, консультацій з педагогами цього </a:t>
            </a:r>
            <a:r>
              <a:rPr lang="uk-UA" sz="3700" dirty="0" smtClean="0"/>
              <a:t>закладу;</a:t>
            </a:r>
            <a:endParaRPr lang="uk-UA" sz="3700" dirty="0"/>
          </a:p>
          <a:p>
            <a:pPr fontAlgn="base"/>
            <a:r>
              <a:rPr lang="uk-UA" sz="3700" dirty="0"/>
              <a:t>за результатами комплексної оцінки визначається категорія (тип) особливих освітніх потреб, які вказуються у висновку ІРЦ;</a:t>
            </a:r>
          </a:p>
          <a:p>
            <a:pPr fontAlgn="base"/>
            <a:r>
              <a:rPr lang="uk-UA" sz="3700" dirty="0"/>
              <a:t>ІРЦ зможуть додавати платні послуги. Зокрема, до переліку платних послуг, що затверджений постановою Кабміну № 796 від 27 серпня 2010 року, додано надання ІРЦ послуг з проведення комплексної психолого-педагогічної оцінки особам з ООП старше 18 років. Виключення – особи з інвалідністю, особи з числа дітей-сиріт, позбавлених батьківського піклування;</a:t>
            </a:r>
          </a:p>
          <a:p>
            <a:pPr fontAlgn="base"/>
            <a:r>
              <a:rPr lang="uk-UA" sz="3700" dirty="0"/>
              <a:t>створити ІРЦ можуть декілька засновників, в тому числі сільські, селищні, міські ради;</a:t>
            </a:r>
          </a:p>
          <a:p>
            <a:pPr fontAlgn="base"/>
            <a:r>
              <a:rPr lang="uk-UA" sz="3700" dirty="0"/>
              <a:t>до штатного розпису ІРЦ запроваджуються додаткові посади фахівців (консультантів) із розрахунку 0,5 ставки на кожну додаткову тисячу дитячого населення, яке проживає на території відповідної територіальної </a:t>
            </a:r>
            <a:r>
              <a:rPr lang="uk-UA" sz="3700" dirty="0" smtClean="0"/>
              <a:t>громади;</a:t>
            </a:r>
          </a:p>
          <a:p>
            <a:pPr fontAlgn="base"/>
            <a:r>
              <a:rPr lang="uk-UA" sz="3700" dirty="0" smtClean="0"/>
              <a:t>зменшено </a:t>
            </a:r>
            <a:r>
              <a:rPr lang="uk-UA" sz="3700" dirty="0"/>
              <a:t>тривалість робочого тижня </a:t>
            </a:r>
            <a:r>
              <a:rPr lang="uk-UA" sz="3700" dirty="0" err="1"/>
              <a:t>педрацівників</a:t>
            </a:r>
            <a:r>
              <a:rPr lang="uk-UA" sz="3700" dirty="0"/>
              <a:t> ІРЦ з 40 до 36 годин на тиждень і скасовано норму щодо педагогічного навантаження – 18 годин на </a:t>
            </a:r>
            <a:r>
              <a:rPr lang="uk-UA" sz="3700" dirty="0" smtClean="0"/>
              <a:t>тиждень;</a:t>
            </a:r>
          </a:p>
          <a:p>
            <a:pPr fontAlgn="base"/>
            <a:r>
              <a:rPr lang="uk-UA" sz="3700" dirty="0" err="1"/>
              <a:t>в</a:t>
            </a:r>
            <a:r>
              <a:rPr lang="uk-UA" sz="3700" dirty="0" err="1" smtClean="0"/>
              <a:t>несено</a:t>
            </a:r>
            <a:r>
              <a:rPr lang="uk-UA" sz="3700" dirty="0" smtClean="0"/>
              <a:t> зміни до завдань ІРЦ (</a:t>
            </a:r>
            <a:r>
              <a:rPr lang="uk-UA" sz="3700" dirty="0" smtClean="0">
                <a:solidFill>
                  <a:srgbClr val="FF0000"/>
                </a:solidFill>
              </a:rPr>
              <a:t>моніторинг </a:t>
            </a:r>
            <a:r>
              <a:rPr lang="uk-UA" sz="3700" dirty="0" err="1" smtClean="0">
                <a:solidFill>
                  <a:srgbClr val="FF0000"/>
                </a:solidFill>
              </a:rPr>
              <a:t>дінаміки</a:t>
            </a:r>
            <a:r>
              <a:rPr lang="uk-UA" sz="3700" dirty="0" smtClean="0">
                <a:solidFill>
                  <a:srgbClr val="FF0000"/>
                </a:solidFill>
              </a:rPr>
              <a:t> розвитку дітей з </a:t>
            </a:r>
            <a:r>
              <a:rPr lang="uk-UA" sz="3700" dirty="0" err="1" smtClean="0">
                <a:solidFill>
                  <a:srgbClr val="FF0000"/>
                </a:solidFill>
              </a:rPr>
              <a:t>ооп</a:t>
            </a:r>
            <a:r>
              <a:rPr lang="uk-UA" sz="3700" dirty="0" smtClean="0">
                <a:solidFill>
                  <a:srgbClr val="FF0000"/>
                </a:solidFill>
              </a:rPr>
              <a:t> - покладено на команду супроводу; моніторинг виконання рекомендацій ІРЦ - покладено на Засновника</a:t>
            </a:r>
            <a:r>
              <a:rPr lang="uk-UA" sz="3700" dirty="0" smtClean="0"/>
              <a:t>)</a:t>
            </a:r>
            <a:endParaRPr lang="uk-UA" sz="3700" dirty="0"/>
          </a:p>
          <a:p>
            <a:endParaRPr lang="uk-UA" dirty="0"/>
          </a:p>
        </p:txBody>
      </p:sp>
    </p:spTree>
    <p:extLst>
      <p:ext uri="{BB962C8B-B14F-4D97-AF65-F5344CB8AC3E}">
        <p14:creationId xmlns:p14="http://schemas.microsoft.com/office/powerpoint/2010/main" val="2717562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6" y="260648"/>
            <a:ext cx="6512511" cy="648072"/>
          </a:xfrm>
        </p:spPr>
        <p:txBody>
          <a:bodyPr/>
          <a:lstStyle/>
          <a:p>
            <a:pPr marL="0" indent="0" algn="ctr">
              <a:buNone/>
            </a:pPr>
            <a:r>
              <a:rPr lang="uk-UA" sz="1800" dirty="0">
                <a:effectLst/>
              </a:rPr>
              <a:t>Завдання </a:t>
            </a:r>
            <a:r>
              <a:rPr lang="uk-UA" sz="1800" dirty="0" err="1">
                <a:effectLst/>
              </a:rPr>
              <a:t>інклюзивно</a:t>
            </a:r>
            <a:r>
              <a:rPr lang="uk-UA" sz="1800" dirty="0">
                <a:effectLst/>
              </a:rPr>
              <a:t>-ресурсного </a:t>
            </a:r>
            <a:r>
              <a:rPr lang="uk-UA" sz="1800" dirty="0" smtClean="0">
                <a:effectLst/>
              </a:rPr>
              <a:t>центру:</a:t>
            </a:r>
            <a:endParaRPr lang="uk-UA" sz="1800" dirty="0"/>
          </a:p>
        </p:txBody>
      </p:sp>
      <p:sp>
        <p:nvSpPr>
          <p:cNvPr id="3" name="Місце для вмісту 2"/>
          <p:cNvSpPr>
            <a:spLocks noGrp="1"/>
          </p:cNvSpPr>
          <p:nvPr>
            <p:ph sz="quarter" idx="13"/>
          </p:nvPr>
        </p:nvSpPr>
        <p:spPr>
          <a:xfrm>
            <a:off x="755576" y="692696"/>
            <a:ext cx="7848872" cy="5832648"/>
          </a:xfrm>
        </p:spPr>
        <p:txBody>
          <a:bodyPr>
            <a:normAutofit fontScale="25000" lnSpcReduction="20000"/>
          </a:bodyPr>
          <a:lstStyle/>
          <a:p>
            <a:pPr marL="45720" indent="0">
              <a:buNone/>
            </a:pPr>
            <a:r>
              <a:rPr lang="uk-UA" sz="4400" dirty="0">
                <a:solidFill>
                  <a:srgbClr val="FF0000"/>
                </a:solidFill>
              </a:rPr>
              <a:t>Основними завданнями </a:t>
            </a:r>
            <a:r>
              <a:rPr lang="uk-UA" sz="4400" dirty="0" err="1">
                <a:solidFill>
                  <a:srgbClr val="FF0000"/>
                </a:solidFill>
              </a:rPr>
              <a:t>інклюзивно</a:t>
            </a:r>
            <a:r>
              <a:rPr lang="uk-UA" sz="4400" dirty="0">
                <a:solidFill>
                  <a:srgbClr val="FF0000"/>
                </a:solidFill>
              </a:rPr>
              <a:t>-ресурсного центру є:</a:t>
            </a:r>
          </a:p>
          <a:p>
            <a:r>
              <a:rPr lang="uk-UA" sz="3400" dirty="0"/>
              <a:t>1) проведення комплексної оцінки, у тому числі повторної, та здійснення системного кваліфікованого супроводу осіб у разі встановлення у них особливих освітніх потреб;</a:t>
            </a:r>
          </a:p>
          <a:p>
            <a:r>
              <a:rPr lang="uk-UA" sz="3400" dirty="0"/>
              <a:t>2) надання рекомендацій закладам освіти щодо розроблення індивідуальної програми розвитку особи;</a:t>
            </a:r>
          </a:p>
          <a:p>
            <a:r>
              <a:rPr lang="uk-UA" sz="3400" dirty="0"/>
              <a:t>3) консультування батьків, інших законних представників особи з особливими освітніми потребами щодо особливостей її розвитку;</a:t>
            </a:r>
          </a:p>
          <a:p>
            <a:r>
              <a:rPr lang="uk-UA" sz="3400" dirty="0"/>
              <a:t>4) забезпечення участі педагогічних працівників </a:t>
            </a:r>
            <a:r>
              <a:rPr lang="uk-UA" sz="3400" dirty="0" err="1"/>
              <a:t>інклюзивно</a:t>
            </a:r>
            <a:r>
              <a:rPr lang="uk-UA" sz="3400" dirty="0"/>
              <a:t>-ресурсного центру:</a:t>
            </a:r>
          </a:p>
          <a:p>
            <a:pPr marL="45720" indent="0">
              <a:buNone/>
            </a:pPr>
            <a:r>
              <a:rPr lang="uk-UA" sz="3400" dirty="0" smtClean="0"/>
              <a:t>- у </a:t>
            </a:r>
            <a:r>
              <a:rPr lang="uk-UA" sz="3400" dirty="0"/>
              <a:t>діяльності команди психолого-педагогічного супроводу особи з особливими освітніми потребами;</a:t>
            </a:r>
          </a:p>
          <a:p>
            <a:pPr marL="45720" indent="0">
              <a:buNone/>
            </a:pPr>
            <a:r>
              <a:rPr lang="uk-UA" sz="3400" dirty="0" smtClean="0"/>
              <a:t>- у </a:t>
            </a:r>
            <a:r>
              <a:rPr lang="uk-UA" sz="3400" dirty="0"/>
              <a:t>семінарах, тренінгах, майстер-класах для підвищення кваліфікації педагогічних працівників, обміну досвідом тощо;</a:t>
            </a:r>
          </a:p>
          <a:p>
            <a:r>
              <a:rPr lang="uk-UA" sz="3400" dirty="0"/>
              <a:t>5) залучення (у разі потреби) педагогічних працівників </a:t>
            </a:r>
            <a:r>
              <a:rPr lang="uk-UA" sz="3400" dirty="0" err="1"/>
              <a:t>інклюзивно</a:t>
            </a:r>
            <a:r>
              <a:rPr lang="uk-UA" sz="3400" dirty="0"/>
              <a:t>-ресурсного центру під час засідань психолого-педагогічного консиліуму у спеціальних закладах загальної середньої освіти;</a:t>
            </a:r>
          </a:p>
          <a:p>
            <a:r>
              <a:rPr lang="uk-UA" sz="3400" dirty="0">
                <a:solidFill>
                  <a:srgbClr val="FF0000"/>
                </a:solidFill>
              </a:rPr>
              <a:t>6) надання психолого-педагогічних, корекційно-</a:t>
            </a:r>
            <a:r>
              <a:rPr lang="uk-UA" sz="3400" dirty="0" err="1">
                <a:solidFill>
                  <a:srgbClr val="FF0000"/>
                </a:solidFill>
              </a:rPr>
              <a:t>розвиткових</a:t>
            </a:r>
            <a:r>
              <a:rPr lang="uk-UA" sz="3400" dirty="0">
                <a:solidFill>
                  <a:srgbClr val="FF0000"/>
                </a:solidFill>
              </a:rPr>
              <a:t> та інших послуг дітям з особливими освітніми потребами:</a:t>
            </a:r>
          </a:p>
          <a:p>
            <a:pPr marL="45720" indent="0">
              <a:buNone/>
            </a:pPr>
            <a:r>
              <a:rPr lang="uk-UA" sz="3400" dirty="0" smtClean="0">
                <a:solidFill>
                  <a:srgbClr val="FF0000"/>
                </a:solidFill>
              </a:rPr>
              <a:t>- дітям </a:t>
            </a:r>
            <a:r>
              <a:rPr lang="uk-UA" sz="3400" dirty="0">
                <a:solidFill>
                  <a:srgbClr val="FF0000"/>
                </a:solidFill>
              </a:rPr>
              <a:t>раннього та дошкільного віку, які не відвідують заклади дошкільної освіти;</a:t>
            </a:r>
          </a:p>
          <a:p>
            <a:pPr marL="45720" indent="0">
              <a:buNone/>
            </a:pPr>
            <a:r>
              <a:rPr lang="uk-UA" sz="3400" dirty="0" smtClean="0">
                <a:solidFill>
                  <a:srgbClr val="FF0000"/>
                </a:solidFill>
              </a:rPr>
              <a:t>- дітям</a:t>
            </a:r>
            <a:r>
              <a:rPr lang="uk-UA" sz="3400" dirty="0">
                <a:solidFill>
                  <a:srgbClr val="FF0000"/>
                </a:solidFill>
              </a:rPr>
              <a:t>, які здобувають освіту у формі педагогічного патронажу;</a:t>
            </a:r>
          </a:p>
          <a:p>
            <a:r>
              <a:rPr lang="uk-UA" sz="3400" dirty="0"/>
              <a:t>7) визначення потреби в </a:t>
            </a:r>
            <a:r>
              <a:rPr lang="uk-UA" sz="3400" dirty="0" err="1"/>
              <a:t>асистенті</a:t>
            </a:r>
            <a:r>
              <a:rPr lang="uk-UA" sz="3400" dirty="0"/>
              <a:t> учня та/або супроводі дитини з особливими освітніми потребами в інклюзивному класі (групі);</a:t>
            </a:r>
          </a:p>
          <a:p>
            <a:r>
              <a:rPr lang="uk-UA" sz="3400" dirty="0">
                <a:solidFill>
                  <a:srgbClr val="FF0000"/>
                </a:solidFill>
              </a:rPr>
              <a:t>8) визначення рівня підтримки особи з особливими освітніми потребами в закладі освіти;</a:t>
            </a:r>
          </a:p>
          <a:p>
            <a:r>
              <a:rPr lang="uk-UA" sz="3400" dirty="0"/>
              <a:t>9) надання консультативної, психологічної допомоги батькам, іншим законним представникам осіб з особливими освітніми потребами у формуванні позитивної мотивації щодо розвитку таких дітей та підвищення обізнаності щодо організації їх навчання і виховання;</a:t>
            </a:r>
          </a:p>
          <a:p>
            <a:r>
              <a:rPr lang="uk-UA" sz="3400" dirty="0"/>
              <a:t>10) інформування громади про діяльність </a:t>
            </a:r>
            <a:r>
              <a:rPr lang="uk-UA" sz="3400" dirty="0" err="1"/>
              <a:t>інклюзивно</a:t>
            </a:r>
            <a:r>
              <a:rPr lang="uk-UA" sz="3400" dirty="0"/>
              <a:t>-ресурсного центру та взаємодія з місцевими органами виконавчої влади, органами місцевого самоврядування, закладами освіти, закладами охорони здоров’я, закладами (установами) соціального захисту населення, службами у справах дітей, громадськими організаціями тощо;</a:t>
            </a:r>
          </a:p>
          <a:p>
            <a:r>
              <a:rPr lang="uk-UA" sz="3400" dirty="0"/>
              <a:t>11) ведення обліку осіб, які звернулися до </a:t>
            </a:r>
            <a:r>
              <a:rPr lang="uk-UA" sz="3400" dirty="0" err="1"/>
              <a:t>інклюзивно</a:t>
            </a:r>
            <a:r>
              <a:rPr lang="uk-UA" sz="3400" dirty="0"/>
              <a:t>-ресурсного центру, шляхом формування їх електронного переліку в АС “ІРЦ” за формою, визначеною </a:t>
            </a:r>
            <a:r>
              <a:rPr lang="uk-UA" sz="3400" u="sng" dirty="0">
                <a:hlinkClick r:id="rId2"/>
              </a:rPr>
              <a:t>додатком 1</a:t>
            </a:r>
            <a:r>
              <a:rPr lang="uk-UA" sz="3400" dirty="0"/>
              <a:t>;</a:t>
            </a:r>
          </a:p>
          <a:p>
            <a:r>
              <a:rPr lang="uk-UA" sz="3400" dirty="0"/>
              <a:t>12) підготовка звітної та аналітичної інформації про результати діяльності </a:t>
            </a:r>
            <a:r>
              <a:rPr lang="uk-UA" sz="3400" dirty="0" err="1"/>
              <a:t>інклюзивно</a:t>
            </a:r>
            <a:r>
              <a:rPr lang="uk-UA" sz="3400" dirty="0"/>
              <a:t>-ресурсного центру.</a:t>
            </a:r>
          </a:p>
          <a:p>
            <a:pPr marL="45720" indent="0">
              <a:buNone/>
            </a:pPr>
            <a:r>
              <a:rPr lang="uk-UA" sz="3400" i="1" dirty="0"/>
              <a:t>{Пункт 8 в редакції Постанов КМ </a:t>
            </a:r>
            <a:r>
              <a:rPr lang="uk-UA" sz="3400" i="1" u="sng" dirty="0">
                <a:hlinkClick r:id="rId3"/>
              </a:rPr>
              <a:t>№ 617 від 22.08.2018</a:t>
            </a:r>
            <a:r>
              <a:rPr lang="uk-UA" sz="3400" i="1" dirty="0"/>
              <a:t>, </a:t>
            </a:r>
            <a:r>
              <a:rPr lang="uk-UA" sz="3400" i="1" u="sng" dirty="0">
                <a:hlinkClick r:id="rId4"/>
              </a:rPr>
              <a:t>№ 765 від 21.07.2021</a:t>
            </a:r>
            <a:r>
              <a:rPr lang="uk-UA" sz="3400" i="1" dirty="0"/>
              <a:t>}</a:t>
            </a:r>
            <a:endParaRPr lang="uk-UA" sz="3400" dirty="0"/>
          </a:p>
          <a:p>
            <a:r>
              <a:rPr lang="uk-UA" sz="3400" dirty="0"/>
              <a:t>9. Управління освітою подають щороку не пізніше ніж 25 лютого визначеній МОН установі, що належить до сфери його управління, зведену інформацію про діяльність </a:t>
            </a:r>
            <a:r>
              <a:rPr lang="uk-UA" sz="3400" dirty="0" err="1"/>
              <a:t>інклюзивно</a:t>
            </a:r>
            <a:r>
              <a:rPr lang="uk-UA" sz="3400" dirty="0"/>
              <a:t>-ресурсного центру з використанням АС “ІРЦ” відповідно до форми, затвердженої МОН.</a:t>
            </a:r>
          </a:p>
          <a:p>
            <a:pPr marL="45720" indent="0">
              <a:buNone/>
            </a:pPr>
            <a:r>
              <a:rPr lang="uk-UA" sz="3400" i="1" dirty="0"/>
              <a:t>{Пункт 9 в редакції Постанови КМ </a:t>
            </a:r>
            <a:r>
              <a:rPr lang="uk-UA" sz="3400" i="1" u="sng" dirty="0">
                <a:hlinkClick r:id="rId4"/>
              </a:rPr>
              <a:t>№ 765 від 21.07.2021</a:t>
            </a:r>
            <a:r>
              <a:rPr lang="uk-UA" sz="3400" i="1" dirty="0"/>
              <a:t>}</a:t>
            </a:r>
            <a:endParaRPr lang="uk-UA" sz="3400" dirty="0"/>
          </a:p>
          <a:p>
            <a:r>
              <a:rPr lang="uk-UA" sz="3400" dirty="0"/>
              <a:t>10. З метою якісного виконання покладених завдань </a:t>
            </a:r>
            <a:r>
              <a:rPr lang="uk-UA" sz="3400" dirty="0" err="1"/>
              <a:t>інклюзивно</a:t>
            </a:r>
            <a:r>
              <a:rPr lang="uk-UA" sz="3400" dirty="0"/>
              <a:t>-ресурсний центр </a:t>
            </a:r>
            <a:r>
              <a:rPr lang="uk-UA" sz="3400" dirty="0" smtClean="0"/>
              <a:t>зобов’язаний:</a:t>
            </a:r>
          </a:p>
          <a:p>
            <a:pPr marL="45720" indent="0">
              <a:buNone/>
            </a:pPr>
            <a:r>
              <a:rPr lang="uk-UA" sz="3400" dirty="0" smtClean="0"/>
              <a:t>- у </a:t>
            </a:r>
            <a:r>
              <a:rPr lang="uk-UA" sz="3400" dirty="0"/>
              <a:t>разі виявлення складних життєвих обставин та/або ризику для життя і здоров’я дитини невідкладно інформувати службу у справах дітей за місцем проживання дитини, територіальний підрозділ Національної поліції;</a:t>
            </a:r>
          </a:p>
          <a:p>
            <a:pPr marL="45720" indent="0">
              <a:buNone/>
            </a:pPr>
            <a:r>
              <a:rPr lang="uk-UA" sz="3400" dirty="0" smtClean="0"/>
              <a:t>- вносити </a:t>
            </a:r>
            <a:r>
              <a:rPr lang="uk-UA" sz="3400" dirty="0"/>
              <a:t>засновнику, відповідному структурному підрозділу з питань діяльності </a:t>
            </a:r>
            <a:r>
              <a:rPr lang="uk-UA" sz="3400" dirty="0" err="1"/>
              <a:t>інклюзивно</a:t>
            </a:r>
            <a:r>
              <a:rPr lang="uk-UA" sz="3400" dirty="0"/>
              <a:t>-ресурсних центрів органів управління освітою та центру підтримки інклюзивної освіти пропозиції щодо удосконалення діяльності </a:t>
            </a:r>
            <a:r>
              <a:rPr lang="uk-UA" sz="3400" dirty="0" err="1"/>
              <a:t>інклюзивно</a:t>
            </a:r>
            <a:r>
              <a:rPr lang="uk-UA" sz="3400" dirty="0"/>
              <a:t>-ресурсного центру;</a:t>
            </a:r>
          </a:p>
          <a:p>
            <a:pPr marL="45720" indent="0">
              <a:buNone/>
            </a:pPr>
            <a:r>
              <a:rPr lang="uk-UA" sz="3400" i="1" dirty="0"/>
              <a:t>{Абзац третій пункту 10 в редакції Постанови КМ </a:t>
            </a:r>
            <a:r>
              <a:rPr lang="uk-UA" sz="3400" i="1" u="sng" dirty="0">
                <a:hlinkClick r:id="rId5"/>
              </a:rPr>
              <a:t>№ 617 від 22.08.2018</a:t>
            </a:r>
            <a:r>
              <a:rPr lang="uk-UA" sz="3400" i="1" dirty="0"/>
              <a:t>}</a:t>
            </a:r>
            <a:endParaRPr lang="uk-UA" sz="3400" dirty="0"/>
          </a:p>
          <a:p>
            <a:pPr marL="45720" indent="0">
              <a:buNone/>
            </a:pPr>
            <a:r>
              <a:rPr lang="uk-UA" sz="3400" dirty="0" smtClean="0"/>
              <a:t>- залучати </a:t>
            </a:r>
            <a:r>
              <a:rPr lang="uk-UA" sz="3400" dirty="0"/>
              <a:t>у разі потреби додаткових фахівців, у тому числі медичних працівників, працівників соціальних служб, фахівців інших </a:t>
            </a:r>
            <a:r>
              <a:rPr lang="uk-UA" sz="3400" dirty="0" err="1"/>
              <a:t>інклюзивно</a:t>
            </a:r>
            <a:r>
              <a:rPr lang="uk-UA" sz="3400" dirty="0"/>
              <a:t>-ресурсних центрів, працівників закладів дошкільної освіти (ясел-садків) компенсуючого типу, спеціальних закладів загальної середньої освіти та навчально-реабілітаційних центрів</a:t>
            </a:r>
            <a:r>
              <a:rPr lang="uk-UA" sz="3400" dirty="0" smtClean="0"/>
              <a:t>. </a:t>
            </a:r>
            <a:r>
              <a:rPr lang="uk-UA" sz="3400" i="1" dirty="0" smtClean="0"/>
              <a:t>{</a:t>
            </a:r>
            <a:r>
              <a:rPr lang="uk-UA" sz="3400" i="1" dirty="0"/>
              <a:t>Абзац четвертий пункту 10 в редакції Постанови КМ </a:t>
            </a:r>
            <a:r>
              <a:rPr lang="uk-UA" sz="3400" i="1" u="sng" dirty="0">
                <a:hlinkClick r:id="rId5"/>
              </a:rPr>
              <a:t>№ 617 від 22.08.2018</a:t>
            </a:r>
            <a:r>
              <a:rPr lang="uk-UA" sz="3400" i="1" dirty="0" smtClean="0"/>
              <a:t>}</a:t>
            </a:r>
            <a:endParaRPr lang="uk-UA" sz="3400" dirty="0"/>
          </a:p>
        </p:txBody>
      </p:sp>
    </p:spTree>
    <p:extLst>
      <p:ext uri="{BB962C8B-B14F-4D97-AF65-F5344CB8AC3E}">
        <p14:creationId xmlns:p14="http://schemas.microsoft.com/office/powerpoint/2010/main" val="1524637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260648"/>
            <a:ext cx="6840760" cy="1080120"/>
          </a:xfrm>
        </p:spPr>
        <p:txBody>
          <a:bodyPr/>
          <a:lstStyle/>
          <a:p>
            <a:pPr marL="0" indent="0" algn="ctr">
              <a:buNone/>
            </a:pPr>
            <a:r>
              <a:rPr lang="ru-RU" sz="1800" dirty="0" err="1" smtClean="0">
                <a:effectLst/>
              </a:rPr>
              <a:t>Зміни</a:t>
            </a:r>
            <a:r>
              <a:rPr lang="ru-RU" sz="1800" dirty="0" smtClean="0">
                <a:effectLst/>
              </a:rPr>
              <a:t> у ПОРЯДКУ</a:t>
            </a:r>
            <a:r>
              <a:rPr lang="ru-RU" sz="1800" dirty="0" smtClean="0"/>
              <a:t> </a:t>
            </a:r>
            <a:r>
              <a:rPr lang="ru-RU" sz="1800" dirty="0" err="1" smtClean="0">
                <a:effectLst/>
              </a:rPr>
              <a:t>організації</a:t>
            </a:r>
            <a:r>
              <a:rPr lang="ru-RU" sz="1800" dirty="0" smtClean="0">
                <a:effectLst/>
              </a:rPr>
              <a:t> </a:t>
            </a:r>
            <a:r>
              <a:rPr lang="ru-RU" sz="1800" dirty="0" err="1">
                <a:effectLst/>
              </a:rPr>
              <a:t>інклюзивного</a:t>
            </a:r>
            <a:r>
              <a:rPr lang="ru-RU" sz="1800" dirty="0">
                <a:effectLst/>
              </a:rPr>
              <a:t> </a:t>
            </a:r>
            <a:r>
              <a:rPr lang="ru-RU" sz="1800" dirty="0" err="1">
                <a:effectLst/>
              </a:rPr>
              <a:t>навчання</a:t>
            </a:r>
            <a:r>
              <a:rPr lang="ru-RU" sz="1800" dirty="0">
                <a:effectLst/>
              </a:rPr>
              <a:t> у закладах </a:t>
            </a:r>
            <a:r>
              <a:rPr lang="ru-RU" sz="1800" dirty="0" err="1">
                <a:effectLst/>
              </a:rPr>
              <a:t>загальної</a:t>
            </a:r>
            <a:r>
              <a:rPr lang="ru-RU" sz="1800" dirty="0">
                <a:effectLst/>
              </a:rPr>
              <a:t> </a:t>
            </a:r>
            <a:r>
              <a:rPr lang="ru-RU" sz="1800" dirty="0" err="1">
                <a:effectLst/>
              </a:rPr>
              <a:t>середньої</a:t>
            </a:r>
            <a:r>
              <a:rPr lang="ru-RU" sz="1800" dirty="0">
                <a:effectLst/>
              </a:rPr>
              <a:t> </a:t>
            </a:r>
            <a:r>
              <a:rPr lang="ru-RU" sz="1800" dirty="0" err="1">
                <a:effectLst/>
              </a:rPr>
              <a:t>освіти</a:t>
            </a:r>
            <a:endParaRPr lang="uk-UA" sz="1800" dirty="0"/>
          </a:p>
        </p:txBody>
      </p:sp>
      <p:sp>
        <p:nvSpPr>
          <p:cNvPr id="3" name="Місце для вмісту 2"/>
          <p:cNvSpPr>
            <a:spLocks noGrp="1"/>
          </p:cNvSpPr>
          <p:nvPr>
            <p:ph sz="quarter" idx="13"/>
          </p:nvPr>
        </p:nvSpPr>
        <p:spPr>
          <a:xfrm>
            <a:off x="683568" y="1052736"/>
            <a:ext cx="7848872" cy="5589240"/>
          </a:xfrm>
        </p:spPr>
        <p:txBody>
          <a:bodyPr>
            <a:normAutofit fontScale="70000" lnSpcReduction="20000"/>
          </a:bodyPr>
          <a:lstStyle/>
          <a:p>
            <a:pPr marL="45720" indent="0">
              <a:buNone/>
            </a:pPr>
            <a:r>
              <a:rPr lang="uk-UA" dirty="0"/>
              <a:t>За наявності в закладі освіти кількох класів із здобувачами освіти одного року навчання учні розподіляються </a:t>
            </a:r>
            <a:r>
              <a:rPr lang="uk-UA" dirty="0" err="1"/>
              <a:t>пропорційно</a:t>
            </a:r>
            <a:r>
              <a:rPr lang="uk-UA" dirty="0"/>
              <a:t> між такими класами з урахуванням рівнів підтримки, визначених згідно з </a:t>
            </a:r>
            <a:r>
              <a:rPr lang="uk-UA" u="sng" dirty="0">
                <a:hlinkClick r:id="rId2"/>
              </a:rPr>
              <a:t>додатком 1</a:t>
            </a:r>
            <a:r>
              <a:rPr lang="uk-UA" dirty="0"/>
              <a:t>, а саме:</a:t>
            </a:r>
          </a:p>
          <a:p>
            <a:pPr marL="45720" indent="0">
              <a:buNone/>
            </a:pPr>
            <a:r>
              <a:rPr lang="uk-UA" dirty="0" smtClean="0"/>
              <a:t>- не </a:t>
            </a:r>
            <a:r>
              <a:rPr lang="uk-UA" dirty="0"/>
              <a:t>більше одного учня, який потребує четвертого чи п’ятого рівня підтримки;</a:t>
            </a:r>
          </a:p>
          <a:p>
            <a:pPr marL="45720" indent="0">
              <a:buNone/>
            </a:pPr>
            <a:r>
              <a:rPr lang="uk-UA" dirty="0" smtClean="0"/>
              <a:t>- не </a:t>
            </a:r>
            <a:r>
              <a:rPr lang="uk-UA" dirty="0"/>
              <a:t>більше двох учнів, які потребують третього рівня підтримки;</a:t>
            </a:r>
          </a:p>
          <a:p>
            <a:pPr marL="45720" indent="0">
              <a:buNone/>
            </a:pPr>
            <a:r>
              <a:rPr lang="uk-UA" dirty="0" smtClean="0"/>
              <a:t>- не </a:t>
            </a:r>
            <a:r>
              <a:rPr lang="uk-UA" dirty="0"/>
              <a:t>більше трьох учнів, які потребують другого рівня підтримки.</a:t>
            </a:r>
          </a:p>
          <a:p>
            <a:pPr>
              <a:buFontTx/>
              <a:buChar char="-"/>
            </a:pPr>
            <a:r>
              <a:rPr lang="uk-UA" dirty="0" smtClean="0"/>
              <a:t>Учні</a:t>
            </a:r>
            <a:r>
              <a:rPr lang="uk-UA" dirty="0"/>
              <a:t>, які потребують першого рівня підтримки, розподіляються між класами без урахування кількості таких осіб</a:t>
            </a:r>
            <a:r>
              <a:rPr lang="uk-UA" dirty="0" smtClean="0"/>
              <a:t>.</a:t>
            </a:r>
          </a:p>
          <a:p>
            <a:r>
              <a:rPr lang="uk-UA" dirty="0"/>
              <a:t>Для учнів, у яких виникають труднощі під час навчання та які потребують додаткової постійної чи тимчасової підтримки в освітньому процесі, за рішенням закладу освіти надається підтримка першого рівня.</a:t>
            </a:r>
          </a:p>
          <a:p>
            <a:r>
              <a:rPr lang="uk-UA" dirty="0"/>
              <a:t>Рішення закладу освіти про надання підтримки першого рівня приймається на основі рішення команди, яка проводила оцінку та визначила потребу у наданні підтримки першого рівня,  що відображається у протоколі її засідання за формою, визначеною </a:t>
            </a:r>
            <a:r>
              <a:rPr lang="uk-UA" u="sng" dirty="0">
                <a:hlinkClick r:id="rId3"/>
              </a:rPr>
              <a:t>додатком 2</a:t>
            </a:r>
            <a:r>
              <a:rPr lang="uk-UA" dirty="0"/>
              <a:t>, або висновку </a:t>
            </a:r>
            <a:r>
              <a:rPr lang="uk-UA" dirty="0" err="1"/>
              <a:t>інклюзивно</a:t>
            </a:r>
            <a:r>
              <a:rPr lang="uk-UA" dirty="0"/>
              <a:t>-ресурсного центру.</a:t>
            </a:r>
          </a:p>
          <a:p>
            <a:r>
              <a:rPr lang="uk-UA" dirty="0"/>
              <a:t>Команда проводить оцінку на основі відповідної письмової заяви одного з батьків (іншого законного представника) учня, що складається у довільній формі.</a:t>
            </a:r>
          </a:p>
          <a:p>
            <a:r>
              <a:rPr lang="uk-UA" dirty="0"/>
              <a:t>Припинення надання підтримки першого рівня здійснюється за рішенням команди та/або письмовою заявою одного з батьків (іншого законного представника) учня.</a:t>
            </a:r>
          </a:p>
          <a:p>
            <a:r>
              <a:rPr lang="uk-UA" dirty="0" smtClean="0"/>
              <a:t> </a:t>
            </a:r>
            <a:r>
              <a:rPr lang="uk-UA" dirty="0"/>
              <a:t>Для інших учнів рівень підтримки забезпечується відповідно до висновку </a:t>
            </a:r>
            <a:r>
              <a:rPr lang="uk-UA" dirty="0" err="1"/>
              <a:t>інклюзивно</a:t>
            </a:r>
            <a:r>
              <a:rPr lang="uk-UA" dirty="0"/>
              <a:t>-ресурсного центру.</a:t>
            </a:r>
          </a:p>
          <a:p>
            <a:r>
              <a:rPr lang="uk-UA" dirty="0"/>
              <a:t>У разі відсутності у висновку </a:t>
            </a:r>
            <a:r>
              <a:rPr lang="uk-UA" dirty="0" err="1"/>
              <a:t>інклюзивно</a:t>
            </a:r>
            <a:r>
              <a:rPr lang="uk-UA" dirty="0"/>
              <a:t>-ресурсного центру інформації про рівень підтримки учня рівень підтримки визначається командою за участю представника </a:t>
            </a:r>
            <a:r>
              <a:rPr lang="uk-UA" dirty="0" err="1"/>
              <a:t>інклюзивно</a:t>
            </a:r>
            <a:r>
              <a:rPr lang="uk-UA" dirty="0"/>
              <a:t>-ресурсного центру, що видав такий висновок, та з урахуванням складності порушень учня.</a:t>
            </a:r>
          </a:p>
          <a:p>
            <a:pPr>
              <a:buFontTx/>
              <a:buChar char="-"/>
            </a:pPr>
            <a:endParaRPr lang="uk-UA" dirty="0"/>
          </a:p>
          <a:p>
            <a:pPr marL="45720" indent="0">
              <a:buNone/>
            </a:pPr>
            <a:endParaRPr lang="uk-UA" dirty="0"/>
          </a:p>
        </p:txBody>
      </p:sp>
    </p:spTree>
    <p:extLst>
      <p:ext uri="{BB962C8B-B14F-4D97-AF65-F5344CB8AC3E}">
        <p14:creationId xmlns:p14="http://schemas.microsoft.com/office/powerpoint/2010/main" val="31714059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6" y="332656"/>
            <a:ext cx="6512511" cy="792088"/>
          </a:xfrm>
        </p:spPr>
        <p:txBody>
          <a:bodyPr/>
          <a:lstStyle/>
          <a:p>
            <a:pPr marL="0" indent="0" algn="ctr">
              <a:buNone/>
            </a:pPr>
            <a:r>
              <a:rPr lang="uk-UA" sz="1800" dirty="0"/>
              <a:t>Індивідуальна програма </a:t>
            </a:r>
            <a:r>
              <a:rPr lang="uk-UA" sz="1800" dirty="0" smtClean="0"/>
              <a:t>розвитку учня в ЗЗСО</a:t>
            </a:r>
            <a:endParaRPr lang="uk-UA" sz="1800" dirty="0"/>
          </a:p>
        </p:txBody>
      </p:sp>
      <p:sp>
        <p:nvSpPr>
          <p:cNvPr id="3" name="Місце для вмісту 2"/>
          <p:cNvSpPr>
            <a:spLocks noGrp="1"/>
          </p:cNvSpPr>
          <p:nvPr>
            <p:ph sz="quarter" idx="13"/>
          </p:nvPr>
        </p:nvSpPr>
        <p:spPr>
          <a:xfrm>
            <a:off x="827584" y="1484784"/>
            <a:ext cx="7704855" cy="4851696"/>
          </a:xfrm>
        </p:spPr>
        <p:txBody>
          <a:bodyPr/>
          <a:lstStyle/>
          <a:p>
            <a:r>
              <a:rPr lang="uk-UA" dirty="0" smtClean="0"/>
              <a:t>Індивідуальна </a:t>
            </a:r>
            <a:r>
              <a:rPr lang="uk-UA" dirty="0"/>
              <a:t>програма розвитку переглядається </a:t>
            </a:r>
            <a:r>
              <a:rPr lang="uk-UA" dirty="0">
                <a:solidFill>
                  <a:srgbClr val="FF0000"/>
                </a:solidFill>
              </a:rPr>
              <a:t>не рідше ніж двічі на рік </a:t>
            </a:r>
            <a:r>
              <a:rPr lang="uk-UA" dirty="0"/>
              <a:t>та повинна враховуватися педагогічними працівниками під час освітнього процесу в інклюзивному класі.</a:t>
            </a:r>
          </a:p>
          <a:p>
            <a:r>
              <a:rPr lang="uk-UA" dirty="0" err="1"/>
              <a:t>І</a:t>
            </a:r>
            <a:r>
              <a:rPr lang="uk-UA" dirty="0" err="1" smtClean="0"/>
              <a:t>ндивіуальна</a:t>
            </a:r>
            <a:r>
              <a:rPr lang="uk-UA" dirty="0" smtClean="0"/>
              <a:t> </a:t>
            </a:r>
            <a:r>
              <a:rPr lang="uk-UA" dirty="0"/>
              <a:t>програма розвитку </a:t>
            </a:r>
            <a:r>
              <a:rPr lang="uk-UA" dirty="0">
                <a:solidFill>
                  <a:srgbClr val="FF0000"/>
                </a:solidFill>
              </a:rPr>
              <a:t>зберігається в особовій справі учня три роки</a:t>
            </a:r>
            <a:r>
              <a:rPr lang="uk-UA" dirty="0"/>
              <a:t>. Батьки (інші законні представники) учня можуть отримати копію індивідуальної програми розвитку на вимогу.</a:t>
            </a:r>
          </a:p>
          <a:p>
            <a:r>
              <a:rPr lang="uk-UA" dirty="0"/>
              <a:t>У разі відрахування, переведення учня до іншого закладу освіти копія індивідуальної програми розвитку подається батьками (іншими законними представниками) учня до закладу освіти, де він продовжує здобуття освіти.</a:t>
            </a:r>
          </a:p>
          <a:p>
            <a:endParaRPr lang="uk-UA" dirty="0"/>
          </a:p>
        </p:txBody>
      </p:sp>
    </p:spTree>
    <p:extLst>
      <p:ext uri="{BB962C8B-B14F-4D97-AF65-F5344CB8AC3E}">
        <p14:creationId xmlns:p14="http://schemas.microsoft.com/office/powerpoint/2010/main" val="1381669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sz="quarter" idx="4294967295"/>
          </p:nvPr>
        </p:nvSpPr>
        <p:spPr>
          <a:xfrm>
            <a:off x="0" y="1052513"/>
            <a:ext cx="7921625" cy="5329237"/>
          </a:xfrm>
        </p:spPr>
        <p:txBody>
          <a:bodyPr>
            <a:normAutofit fontScale="62500" lnSpcReduction="20000"/>
          </a:bodyPr>
          <a:lstStyle/>
          <a:p>
            <a:r>
              <a:rPr lang="uk-UA" dirty="0"/>
              <a:t>Учням відповідно до рівня підтримки та індивідуальної програми розвитку надаються </a:t>
            </a:r>
            <a:r>
              <a:rPr lang="uk-UA" dirty="0" smtClean="0"/>
              <a:t>у </a:t>
            </a:r>
            <a:r>
              <a:rPr lang="uk-UA" dirty="0"/>
              <a:t>вигляді занять.</a:t>
            </a:r>
          </a:p>
          <a:p>
            <a:r>
              <a:rPr lang="uk-UA" dirty="0"/>
              <a:t>Психолого-педагогічні та корекційно-розвиткові заняття можуть проводитися в індивідуальній чи груповій формі.</a:t>
            </a:r>
          </a:p>
          <a:p>
            <a:r>
              <a:rPr lang="uk-UA" dirty="0">
                <a:solidFill>
                  <a:srgbClr val="FF0000"/>
                </a:solidFill>
              </a:rPr>
              <a:t>Кількість осіб </a:t>
            </a:r>
            <a:r>
              <a:rPr lang="uk-UA" dirty="0"/>
              <a:t>під час групових занять становить </a:t>
            </a:r>
            <a:r>
              <a:rPr lang="uk-UA" dirty="0">
                <a:solidFill>
                  <a:srgbClr val="FF0000"/>
                </a:solidFill>
              </a:rPr>
              <a:t>від двох до восьми </a:t>
            </a:r>
            <a:r>
              <a:rPr lang="uk-UA" dirty="0"/>
              <a:t>з урахуванням індивідуальних особливостей учнів (однорідності порушень розвитку, віку тощо).</a:t>
            </a:r>
          </a:p>
          <a:p>
            <a:r>
              <a:rPr lang="uk-UA" dirty="0">
                <a:solidFill>
                  <a:srgbClr val="FF0000"/>
                </a:solidFill>
              </a:rPr>
              <a:t>Проведення занять в індивідуальній формі здійснюється відповідно до індивідуальної програми розвитку особи</a:t>
            </a:r>
            <a:r>
              <a:rPr lang="uk-UA" dirty="0"/>
              <a:t>.</a:t>
            </a:r>
          </a:p>
          <a:p>
            <a:r>
              <a:rPr lang="uk-UA" dirty="0"/>
              <a:t>Керівник закладу освіти або уповноважена ним особа складає та затверджує розклад проведення (надання) психолого-педагогічних та корекційно-</a:t>
            </a:r>
            <a:r>
              <a:rPr lang="uk-UA" dirty="0" err="1"/>
              <a:t>розвиткових</a:t>
            </a:r>
            <a:r>
              <a:rPr lang="uk-UA" dirty="0"/>
              <a:t> занять (послуг).</a:t>
            </a:r>
          </a:p>
          <a:p>
            <a:r>
              <a:rPr lang="uk-UA" dirty="0"/>
              <a:t>Розклад занять узгоджується з розкладом навчальних занять класу, в якому навчається учень, складається з дотриманням педагогічних вимог та вимог санітарного законодавства з урахуванням індивідуальних особливостей учнів, затверджується керівником закладу освіти і не може призводити до перевантаження учнів.</a:t>
            </a:r>
          </a:p>
          <a:p>
            <a:r>
              <a:rPr lang="uk-UA" dirty="0" smtClean="0"/>
              <a:t>Психолого-педагогічні </a:t>
            </a:r>
            <a:r>
              <a:rPr lang="uk-UA" dirty="0"/>
              <a:t>та корекційно-розвиткові заняття можуть проводитися у ресурсній кімнаті, </a:t>
            </a:r>
            <a:r>
              <a:rPr lang="uk-UA" dirty="0" err="1"/>
              <a:t>медіатеці</a:t>
            </a:r>
            <a:r>
              <a:rPr lang="uk-UA" dirty="0"/>
              <a:t> закладу освіти.</a:t>
            </a:r>
          </a:p>
          <a:p>
            <a:r>
              <a:rPr lang="uk-UA" dirty="0"/>
              <a:t>Для учнів, що потребують тимчасового психологічного розвантаження або усамітнення, в ресурсній кімнаті створюється окрема зона, яка використовується незалежно від розкладу занять.</a:t>
            </a:r>
          </a:p>
          <a:p>
            <a:r>
              <a:rPr lang="uk-UA" dirty="0"/>
              <a:t>Ресурсна кімната може використовуватися усіма учнями закладу освіти.</a:t>
            </a:r>
          </a:p>
          <a:p>
            <a:r>
              <a:rPr lang="uk-UA" dirty="0"/>
              <a:t>Учні можуть перебувати в ресурсній кімнаті та </a:t>
            </a:r>
            <a:r>
              <a:rPr lang="uk-UA" dirty="0" err="1"/>
              <a:t>медіатеці</a:t>
            </a:r>
            <a:r>
              <a:rPr lang="uk-UA" dirty="0"/>
              <a:t> винятково у супроводі педагогічних працівників, асистента учня або залученого фахівця, що проводить (надає) додаткові психолого-педагогічні та корекційно-розвиткові заняття (послуги).</a:t>
            </a:r>
          </a:p>
        </p:txBody>
      </p:sp>
      <p:sp>
        <p:nvSpPr>
          <p:cNvPr id="2" name="Заголовок 1"/>
          <p:cNvSpPr>
            <a:spLocks noGrp="1"/>
          </p:cNvSpPr>
          <p:nvPr>
            <p:ph type="title" idx="4294967295"/>
          </p:nvPr>
        </p:nvSpPr>
        <p:spPr>
          <a:xfrm>
            <a:off x="0" y="333375"/>
            <a:ext cx="6800850" cy="719138"/>
          </a:xfrm>
        </p:spPr>
        <p:txBody>
          <a:bodyPr/>
          <a:lstStyle/>
          <a:p>
            <a:pPr marL="0" indent="0" algn="ctr">
              <a:buNone/>
            </a:pPr>
            <a:r>
              <a:rPr lang="uk-UA" sz="1800" dirty="0" smtClean="0"/>
              <a:t>Психолого-педагогічні </a:t>
            </a:r>
            <a:r>
              <a:rPr lang="uk-UA" sz="1800" dirty="0"/>
              <a:t>та корекційно-розвиткові послуги (допомога)</a:t>
            </a:r>
          </a:p>
        </p:txBody>
      </p:sp>
    </p:spTree>
    <p:extLst>
      <p:ext uri="{BB962C8B-B14F-4D97-AF65-F5344CB8AC3E}">
        <p14:creationId xmlns:p14="http://schemas.microsoft.com/office/powerpoint/2010/main" val="87055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27584" y="1052736"/>
            <a:ext cx="7920880" cy="5472608"/>
          </a:xfrm>
        </p:spPr>
        <p:txBody>
          <a:bodyPr/>
          <a:lstStyle/>
          <a:p>
            <a:pPr marL="182880" indent="0">
              <a:buNone/>
            </a:pPr>
            <a:r>
              <a:rPr lang="uk-UA" sz="1600" b="0" dirty="0">
                <a:solidFill>
                  <a:srgbClr val="FF0000"/>
                </a:solidFill>
                <a:effectLst/>
              </a:rPr>
              <a:t>Інклюзивне навчання учнів</a:t>
            </a:r>
            <a:r>
              <a:rPr lang="uk-UA" sz="1600" b="0" dirty="0">
                <a:effectLst/>
              </a:rPr>
              <a:t>, у тому числі згідно з індивідуальним навчальним планом, </a:t>
            </a:r>
            <a:r>
              <a:rPr lang="uk-UA" sz="1600" b="0" dirty="0">
                <a:solidFill>
                  <a:srgbClr val="FF0000"/>
                </a:solidFill>
                <a:effectLst/>
              </a:rPr>
              <a:t>здійснюється відповідно до освітньої програми закладу освіти </a:t>
            </a:r>
            <a:r>
              <a:rPr lang="uk-UA" sz="1600" b="0" dirty="0">
                <a:effectLst/>
              </a:rPr>
              <a:t>з урахуванням їх особливих освітніх потреб та особистісно орієнтованого спрямування освітнього процесу, адаптації та/або модифікації окремих навчальних предметів (інтегрованих курсів).</a:t>
            </a:r>
            <a:br>
              <a:rPr lang="uk-UA" sz="1600" b="0" dirty="0">
                <a:effectLst/>
              </a:rPr>
            </a:br>
            <a:r>
              <a:rPr lang="uk-UA" sz="1600" b="0" dirty="0">
                <a:effectLst/>
              </a:rPr>
              <a:t> </a:t>
            </a:r>
            <a:r>
              <a:rPr lang="uk-UA" sz="1600" b="0" dirty="0" smtClean="0">
                <a:effectLst/>
              </a:rPr>
              <a:t>    </a:t>
            </a:r>
            <a:r>
              <a:rPr lang="uk-UA" sz="1600" b="0" dirty="0" smtClean="0">
                <a:solidFill>
                  <a:srgbClr val="FF0000"/>
                </a:solidFill>
                <a:effectLst/>
              </a:rPr>
              <a:t>Організацію </a:t>
            </a:r>
            <a:r>
              <a:rPr lang="uk-UA" sz="1600" b="0" dirty="0">
                <a:solidFill>
                  <a:srgbClr val="FF0000"/>
                </a:solidFill>
                <a:effectLst/>
              </a:rPr>
              <a:t>інклюзивного навчання учнів забезпечує асистент вчителя</a:t>
            </a:r>
            <a:r>
              <a:rPr lang="uk-UA" sz="1600" b="0" dirty="0">
                <a:effectLst/>
              </a:rPr>
              <a:t>, посадові обов’язки якого визначаються його посадовою інструкцією, що затверджується керівником закладу освіти відповідно до вимог законодавства.</a:t>
            </a:r>
            <a:br>
              <a:rPr lang="uk-UA" sz="1600" b="0" dirty="0">
                <a:effectLst/>
              </a:rPr>
            </a:br>
            <a:r>
              <a:rPr lang="uk-UA" sz="1600" b="0" dirty="0" smtClean="0">
                <a:effectLst/>
              </a:rPr>
              <a:t>      В </a:t>
            </a:r>
            <a:r>
              <a:rPr lang="uk-UA" sz="1600" b="0" dirty="0">
                <a:effectLst/>
              </a:rPr>
              <a:t>освітньому процесі індивідуальні </a:t>
            </a:r>
            <a:r>
              <a:rPr lang="uk-UA" sz="1600" b="0" dirty="0">
                <a:solidFill>
                  <a:srgbClr val="FF0000"/>
                </a:solidFill>
                <a:effectLst/>
              </a:rPr>
              <a:t>соціальні та соціально-побутові потреби учнів забезпечуються асистентом учня</a:t>
            </a:r>
            <a:r>
              <a:rPr lang="uk-UA" sz="1600" b="0" dirty="0">
                <a:effectLst/>
              </a:rPr>
              <a:t>. Асистентом учня може бути один з батьків (інший законний представник), особа, уповноважена ними, або соціальний працівник, що надає послугу супроводу під час інклюзивного навчання.</a:t>
            </a:r>
            <a:br>
              <a:rPr lang="uk-UA" sz="1600" b="0" dirty="0">
                <a:effectLst/>
              </a:rPr>
            </a:br>
            <a:r>
              <a:rPr lang="uk-UA" sz="1600" b="0" dirty="0" smtClean="0">
                <a:effectLst/>
              </a:rPr>
              <a:t>     Умови </a:t>
            </a:r>
            <a:r>
              <a:rPr lang="uk-UA" sz="1600" b="0" dirty="0">
                <a:effectLst/>
              </a:rPr>
              <a:t>допуску асистента учня до освітнього процесу для виконання його функцій та вимоги до нього визначаються МОН.</a:t>
            </a:r>
            <a:br>
              <a:rPr lang="uk-UA" sz="1600" b="0" dirty="0">
                <a:effectLst/>
              </a:rPr>
            </a:br>
            <a:endParaRPr lang="uk-UA" sz="1600" dirty="0"/>
          </a:p>
        </p:txBody>
      </p:sp>
      <p:sp>
        <p:nvSpPr>
          <p:cNvPr id="3" name="Підзаголовок 2"/>
          <p:cNvSpPr>
            <a:spLocks noGrp="1"/>
          </p:cNvSpPr>
          <p:nvPr>
            <p:ph type="subTitle" idx="1"/>
          </p:nvPr>
        </p:nvSpPr>
        <p:spPr>
          <a:xfrm>
            <a:off x="1475656" y="332657"/>
            <a:ext cx="6480720" cy="792088"/>
          </a:xfrm>
        </p:spPr>
        <p:txBody>
          <a:bodyPr/>
          <a:lstStyle/>
          <a:p>
            <a:pPr algn="ctr"/>
            <a:r>
              <a:rPr lang="uk-UA" dirty="0" smtClean="0"/>
              <a:t>Забезпечення інклюзивного навчання</a:t>
            </a:r>
            <a:endParaRPr lang="uk-UA" dirty="0"/>
          </a:p>
        </p:txBody>
      </p:sp>
    </p:spTree>
    <p:extLst>
      <p:ext uri="{BB962C8B-B14F-4D97-AF65-F5344CB8AC3E}">
        <p14:creationId xmlns:p14="http://schemas.microsoft.com/office/powerpoint/2010/main" val="1915430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60648"/>
            <a:ext cx="8424936" cy="1584176"/>
          </a:xfrm>
        </p:spPr>
        <p:txBody>
          <a:bodyPr/>
          <a:lstStyle/>
          <a:p>
            <a:pPr marL="0" indent="0" algn="l">
              <a:buNone/>
            </a:pPr>
            <a:r>
              <a:rPr lang="uk-UA" sz="1600" b="0" dirty="0" smtClean="0">
                <a:solidFill>
                  <a:srgbClr val="FF0000"/>
                </a:solidFill>
                <a:effectLst/>
              </a:rPr>
              <a:t>Оцінювання </a:t>
            </a:r>
            <a:r>
              <a:rPr lang="uk-UA" sz="1600" b="0" dirty="0">
                <a:solidFill>
                  <a:srgbClr val="FF0000"/>
                </a:solidFill>
                <a:effectLst/>
              </a:rPr>
              <a:t>результатів навчання учнів у закладах освіти </a:t>
            </a:r>
            <a:r>
              <a:rPr lang="uk-UA" sz="1600" b="0" dirty="0">
                <a:effectLst/>
              </a:rPr>
              <a:t>здійснюється за системою та загальними критеріями оцінювання, затвердженими МОН, та з урахуванням індивідуального навчального плану (за наявності).</a:t>
            </a:r>
            <a:br>
              <a:rPr lang="uk-UA" sz="1600" b="0" dirty="0">
                <a:effectLst/>
              </a:rPr>
            </a:br>
            <a:r>
              <a:rPr lang="uk-UA" sz="1600" b="0" dirty="0">
                <a:effectLst/>
              </a:rPr>
              <a:t>Після завершення навчання учні отримують документи про освіту державного зразка відповідно до </a:t>
            </a:r>
            <a:r>
              <a:rPr lang="uk-UA" sz="1600" b="0" u="sng" dirty="0">
                <a:effectLst/>
                <a:hlinkClick r:id="rId2"/>
              </a:rPr>
              <a:t>зразків документів про загальну середню освіту</a:t>
            </a:r>
            <a:r>
              <a:rPr lang="uk-UA" sz="1600" b="0" dirty="0">
                <a:effectLst/>
              </a:rPr>
              <a:t>, затверджених МОН.</a:t>
            </a:r>
            <a:br>
              <a:rPr lang="uk-UA" sz="1600" b="0" dirty="0">
                <a:effectLst/>
              </a:rPr>
            </a:br>
            <a:endParaRPr lang="uk-UA" sz="1600" dirty="0"/>
          </a:p>
        </p:txBody>
      </p:sp>
      <p:sp>
        <p:nvSpPr>
          <p:cNvPr id="3" name="Місце для вмісту 2"/>
          <p:cNvSpPr>
            <a:spLocks noGrp="1"/>
          </p:cNvSpPr>
          <p:nvPr>
            <p:ph sz="quarter" idx="13"/>
          </p:nvPr>
        </p:nvSpPr>
        <p:spPr>
          <a:xfrm>
            <a:off x="251520" y="1700808"/>
            <a:ext cx="8568952" cy="4968552"/>
          </a:xfrm>
        </p:spPr>
        <p:txBody>
          <a:bodyPr>
            <a:normAutofit fontScale="70000" lnSpcReduction="20000"/>
          </a:bodyPr>
          <a:lstStyle/>
          <a:p>
            <a:pPr marL="45720" indent="0">
              <a:buNone/>
            </a:pPr>
            <a:r>
              <a:rPr lang="uk-UA" dirty="0" smtClean="0"/>
              <a:t> Зразки документів:</a:t>
            </a:r>
            <a:endParaRPr lang="uk-UA" dirty="0"/>
          </a:p>
          <a:p>
            <a:pPr marL="45720" indent="0">
              <a:buNone/>
            </a:pPr>
            <a:r>
              <a:rPr lang="uk-UA" dirty="0"/>
              <a:t>1) </a:t>
            </a:r>
            <a:r>
              <a:rPr lang="uk-UA" i="1" u="sng" dirty="0">
                <a:solidFill>
                  <a:schemeClr val="accent6"/>
                </a:solidFill>
                <a:hlinkClick r:id="rId3"/>
              </a:rPr>
              <a:t>свідоцтва про здобуття початкової освіти</a:t>
            </a:r>
            <a:r>
              <a:rPr lang="uk-UA" i="1" dirty="0"/>
              <a:t>;</a:t>
            </a:r>
          </a:p>
          <a:p>
            <a:pPr marL="45720" indent="0">
              <a:buNone/>
            </a:pPr>
            <a:r>
              <a:rPr lang="uk-UA" i="1" dirty="0"/>
              <a:t>2) </a:t>
            </a:r>
            <a:r>
              <a:rPr lang="uk-UA" i="1" u="sng" dirty="0">
                <a:hlinkClick r:id="rId4"/>
              </a:rPr>
              <a:t>свідоцтва про здобуття базової середньої освіти</a:t>
            </a:r>
            <a:r>
              <a:rPr lang="uk-UA" dirty="0"/>
              <a:t>;</a:t>
            </a:r>
          </a:p>
          <a:p>
            <a:pPr marL="45720" indent="0">
              <a:buNone/>
            </a:pPr>
            <a:r>
              <a:rPr lang="uk-UA" dirty="0"/>
              <a:t>3) </a:t>
            </a:r>
            <a:r>
              <a:rPr lang="uk-UA" u="sng" dirty="0">
                <a:hlinkClick r:id="rId5"/>
              </a:rPr>
              <a:t>свідоцтва про здобуття базової середньої освіти з відзнакою</a:t>
            </a:r>
            <a:r>
              <a:rPr lang="uk-UA" dirty="0"/>
              <a:t>;</a:t>
            </a:r>
          </a:p>
          <a:p>
            <a:pPr marL="45720" indent="0">
              <a:buNone/>
            </a:pPr>
            <a:r>
              <a:rPr lang="uk-UA" dirty="0"/>
              <a:t>4) </a:t>
            </a:r>
            <a:r>
              <a:rPr lang="uk-UA" i="1" u="sng" dirty="0">
                <a:hlinkClick r:id="rId6"/>
              </a:rPr>
              <a:t>свідоцтва про здобуття базової середньої освіти (для осіб з особливими освітніми потребами, зумовленими порушеннями інтелектуального розвитку)</a:t>
            </a:r>
            <a:r>
              <a:rPr lang="uk-UA" i="1" dirty="0"/>
              <a:t>;</a:t>
            </a:r>
          </a:p>
          <a:p>
            <a:pPr marL="45720" indent="0">
              <a:buNone/>
            </a:pPr>
            <a:r>
              <a:rPr lang="uk-UA" dirty="0"/>
              <a:t>5) </a:t>
            </a:r>
            <a:r>
              <a:rPr lang="uk-UA" u="sng" dirty="0">
                <a:hlinkClick r:id="rId7"/>
              </a:rPr>
              <a:t>додатка до свідоцтва про здобуття базової середньої освіти</a:t>
            </a:r>
            <a:r>
              <a:rPr lang="uk-UA" dirty="0"/>
              <a:t>;</a:t>
            </a:r>
          </a:p>
          <a:p>
            <a:pPr marL="45720" indent="0">
              <a:buNone/>
            </a:pPr>
            <a:r>
              <a:rPr lang="uk-UA" dirty="0"/>
              <a:t>6) </a:t>
            </a:r>
            <a:r>
              <a:rPr lang="uk-UA" i="1" u="sng" dirty="0">
                <a:hlinkClick r:id="rId8"/>
              </a:rPr>
              <a:t>додатка до свідоцтва про здобуття базової середньої освіти (для осіб з особливими освітніми потребами, зумовленими порушеннями інтелектуального розвитку)</a:t>
            </a:r>
            <a:r>
              <a:rPr lang="uk-UA" dirty="0"/>
              <a:t>;</a:t>
            </a:r>
          </a:p>
          <a:p>
            <a:pPr marL="45720" indent="0">
              <a:buNone/>
            </a:pPr>
            <a:r>
              <a:rPr lang="uk-UA" dirty="0"/>
              <a:t>7) </a:t>
            </a:r>
            <a:r>
              <a:rPr lang="uk-UA" i="1" u="sng" dirty="0">
                <a:solidFill>
                  <a:schemeClr val="accent6"/>
                </a:solidFill>
                <a:hlinkClick r:id="rId9"/>
              </a:rPr>
              <a:t>довідки про закінчення повного курсу навчання (для осіб з помірними інтелектуальними порушеннями)</a:t>
            </a:r>
            <a:r>
              <a:rPr lang="uk-UA" i="1" dirty="0">
                <a:solidFill>
                  <a:schemeClr val="accent6"/>
                </a:solidFill>
              </a:rPr>
              <a:t>;</a:t>
            </a:r>
          </a:p>
          <a:p>
            <a:pPr marL="45720" indent="0">
              <a:buNone/>
            </a:pPr>
            <a:r>
              <a:rPr lang="uk-UA" dirty="0"/>
              <a:t>8) </a:t>
            </a:r>
            <a:r>
              <a:rPr lang="uk-UA" u="sng" dirty="0">
                <a:hlinkClick r:id="rId10"/>
              </a:rPr>
              <a:t>свідоцтва про здобуття повної загальної середньої освіти</a:t>
            </a:r>
            <a:r>
              <a:rPr lang="uk-UA" dirty="0"/>
              <a:t>;</a:t>
            </a:r>
          </a:p>
          <a:p>
            <a:pPr marL="45720" indent="0">
              <a:buNone/>
            </a:pPr>
            <a:r>
              <a:rPr lang="uk-UA" dirty="0"/>
              <a:t>9) </a:t>
            </a:r>
            <a:r>
              <a:rPr lang="uk-UA" u="sng" dirty="0">
                <a:hlinkClick r:id="rId11"/>
              </a:rPr>
              <a:t>свідоцтва про здобуття повної загальної середньої освіти з відзнакою (для осіб, нагороджених срібною медаллю «За досягнення у навчанні»)</a:t>
            </a:r>
            <a:r>
              <a:rPr lang="uk-UA" dirty="0"/>
              <a:t>;</a:t>
            </a:r>
          </a:p>
          <a:p>
            <a:pPr marL="45720" indent="0">
              <a:buNone/>
            </a:pPr>
            <a:r>
              <a:rPr lang="uk-UA" dirty="0"/>
              <a:t>10) </a:t>
            </a:r>
            <a:r>
              <a:rPr lang="uk-UA" u="sng" dirty="0">
                <a:hlinkClick r:id="rId12"/>
              </a:rPr>
              <a:t>свідоцтва про здобуття повної загальної середньої освіти з відзнакою (для осіб, нагороджених золотою медаллю «За високі досягнення у навчанні»)</a:t>
            </a:r>
            <a:r>
              <a:rPr lang="uk-UA" dirty="0"/>
              <a:t>;</a:t>
            </a:r>
          </a:p>
          <a:p>
            <a:pPr marL="45720" indent="0">
              <a:buNone/>
            </a:pPr>
            <a:r>
              <a:rPr lang="uk-UA" dirty="0"/>
              <a:t>11) </a:t>
            </a:r>
            <a:r>
              <a:rPr lang="uk-UA" u="sng" dirty="0">
                <a:hlinkClick r:id="rId13"/>
              </a:rPr>
              <a:t>додатка до свідоцтва про здобуття повної загальної середньої освіти</a:t>
            </a:r>
            <a:r>
              <a:rPr lang="uk-UA" dirty="0"/>
              <a:t>;</a:t>
            </a:r>
          </a:p>
          <a:p>
            <a:pPr marL="45720" indent="0">
              <a:buNone/>
            </a:pPr>
            <a:r>
              <a:rPr lang="uk-UA" dirty="0"/>
              <a:t>12) </a:t>
            </a:r>
            <a:r>
              <a:rPr lang="uk-UA" u="sng" dirty="0">
                <a:hlinkClick r:id="rId14"/>
              </a:rPr>
              <a:t>похвального листа</a:t>
            </a:r>
            <a:r>
              <a:rPr lang="uk-UA" dirty="0"/>
              <a:t>;</a:t>
            </a:r>
          </a:p>
          <a:p>
            <a:pPr marL="45720" indent="0">
              <a:buNone/>
            </a:pPr>
            <a:r>
              <a:rPr lang="uk-UA" dirty="0"/>
              <a:t>13) </a:t>
            </a:r>
            <a:r>
              <a:rPr lang="uk-UA" u="sng" dirty="0">
                <a:hlinkClick r:id="rId15"/>
              </a:rPr>
              <a:t>похвальної грамоти</a:t>
            </a:r>
            <a:r>
              <a:rPr lang="uk-UA" dirty="0"/>
              <a:t>.</a:t>
            </a:r>
          </a:p>
          <a:p>
            <a:endParaRPr lang="uk-UA" dirty="0"/>
          </a:p>
        </p:txBody>
      </p:sp>
    </p:spTree>
    <p:extLst>
      <p:ext uri="{BB962C8B-B14F-4D97-AF65-F5344CB8AC3E}">
        <p14:creationId xmlns:p14="http://schemas.microsoft.com/office/powerpoint/2010/main" val="2980837184"/>
      </p:ext>
    </p:extLst>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Slipstream</Template>
  <TotalTime>487</TotalTime>
  <Words>1620</Words>
  <Application>Microsoft Office PowerPoint</Application>
  <PresentationFormat>Екран (4:3)</PresentationFormat>
  <Paragraphs>146</Paragraphs>
  <Slides>20</Slides>
  <Notes>1</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20</vt:i4>
      </vt:variant>
    </vt:vector>
  </HeadingPairs>
  <TitlesOfParts>
    <vt:vector size="25" baseType="lpstr">
      <vt:lpstr>Arial</vt:lpstr>
      <vt:lpstr>Calibri</vt:lpstr>
      <vt:lpstr>Georgia</vt:lpstr>
      <vt:lpstr>Trebuchet MS</vt:lpstr>
      <vt:lpstr>Воздушный поток</vt:lpstr>
      <vt:lpstr>Навчання дітей з особливими освітніми потребами – нові підходи та перспективи 2022 року </vt:lpstr>
      <vt:lpstr>Оновлена нормативно-правова база з питань організації навчання осіб з особливими освітніми потребами:</vt:lpstr>
      <vt:lpstr>Зміни у роботі ІРЦ</vt:lpstr>
      <vt:lpstr>Завдання інклюзивно-ресурсного центру:</vt:lpstr>
      <vt:lpstr>Зміни у ПОРЯДКУ організації інклюзивного навчання у закладах загальної середньої освіти</vt:lpstr>
      <vt:lpstr>Індивідуальна програма розвитку учня в ЗЗСО</vt:lpstr>
      <vt:lpstr>Психолого-педагогічні та корекційно-розвиткові послуги (допомога)</vt:lpstr>
      <vt:lpstr>Інклюзивне навчання учнів, у тому числі згідно з індивідуальним навчальним планом, здійснюється відповідно до освітньої програми закладу освіти з урахуванням їх особливих освітніх потреб та особистісно орієнтованого спрямування освітнього процесу, адаптації та/або модифікації окремих навчальних предметів (інтегрованих курсів).      Організацію інклюзивного навчання учнів забезпечує асистент вчителя, посадові обов’язки якого визначаються його посадовою інструкцією, що затверджується керівником закладу освіти відповідно до вимог законодавства.       В освітньому процесі індивідуальні соціальні та соціально-побутові потреби учнів забезпечуються асистентом учня. Асистентом учня може бути один з батьків (інший законний представник), особа, уповноважена ними, або соціальний працівник, що надає послугу супроводу під час інклюзивного навчання.      Умови допуску асистента учня до освітнього процесу для виконання його функцій та вимоги до нього визначаються МОН. </vt:lpstr>
      <vt:lpstr>Оцінювання результатів навчання учнів у закладах освіти здійснюється за системою та загальними критеріями оцінювання, затвердженими МОН, та з урахуванням індивідуального навчального плану (за наявності). Після завершення навчання учні отримують документи про освіту державного зразка відповідно до зразків документів про загальну середню освіту, затверджених МОН. </vt:lpstr>
      <vt:lpstr>Зміни у ПОРЯДКУ організації інклюзивного навчання у закладах дошкільної освіти</vt:lpstr>
      <vt:lpstr>         Здобуття дошкільної освіти дітьми з особливими освітніми потребами здійснюється відповідно до державного стандарту дошкільної освіти (Базового компонента дошкільної освіти) за допомогою найбільш прийнятних для таких дітей методів і способів.         Освітній процес у закладі дошкільної освіти організовується з урахуванням рівнів підтримки, визначених згідно з додатком 2, та на основі висновку.         Для дітей, у яких виникають труднощі під час навчання та які потребують постійної чи тимчасової підтримки в освітньому процесі, за рішенням закладу освіти може надаватися підтримка першого рівня за письмовою заявою одного з батьків або іншого законного представника -  керівник закладу освіти утворює команду психолого-педагогічного супроводу; - команда психолого-педагогічного супроводу проводить оцінку та визначає потребу у наданні підтримки першого рівня або рекомендує звернутися для проведення комплексної психолого-педагогічної оцінки розвитку дитини до інклюзивно-ресурсного центру; - на підставі рішення команди психолого-педагогічного супроводу, зафіксованого у протоколі про потребу підтримки першого рівня, складається індивідуальна програма розвитку та/або індивідуальний навчальний план.” </vt:lpstr>
      <vt:lpstr>Психолого-педагогічні та корекційно-розвиткові послуги (допомога)            Надання психолого-педагогічних та корекційно-розвиткових послуг дітям з особливими освітніми потребами здійснюється відповідно до індивідуальної програми розвитку з урахуванням рекомендацій інклюзивно-ресурсного центру.          Психолого-педагогічні та корекційно-розвиткові послуги (допомога) надаються у вигляді занять згідно з індивідуальною програмою розвитку в індивідуальній або груповій формі. Заняття проводяться фахівцями (із числа працівників закладу освіти та у разі потреби - додатково залученими фахівцями), оплата праці яких здійснюється відповідно до Порядку та умов надання субвенції з державного бюджету місцевим бюджетам на надання державної підтримки особам з особливими освітніми           Директор закладу дошкільної освіти або вихователь-методист здійснює контроль за наданням психолого-педагогічних та корекційно-розвиткових послуг та станом виконання завдань, визначених в індивідуальній програмі розвитку та індивідуальному освітньому плані (у разі наявності).          Залежно від віку дитини, ступеня складності порушень та з урахуванням її індивідуальних особливостей навчально-пізнавальної діяльності передбачається від двох до восьми психолого-педагогічних та корекційно-розвиткових занять на тиждень відповідно до рекомендованого рівня підтримки, зазначеного у висновку інклюзивно-ресурсного центру про комплексну психолого-педагогічну оцінку розвитку дитини.          Години, передбачені для надання психолого-педагогічних та корекційно-розвиткових послуг, не враховуються під час визначення гранично допустимого навчального навантаження на дитину з особливими освітніми потребами у закладі дошкільної освіти.          Тривалість психолого-педагогічних та корекційно-розвиткових занять визначається відповідно до віку дітей та виду діяльності за освітніми лініями. Психолого-педагогічні та корекційно-розвиткові послуги можуть надаватися як індивідуально, так і в групі наповнюваністю двоє - шестеро дітей з урахуванням однорідності порушень та індивідуальних особливостей. </vt:lpstr>
      <vt:lpstr>Презентація PowerPoint</vt:lpstr>
      <vt:lpstr>             Проблемні питання нормативно-правового забезпечення                                            інклюзивного навчання:      1. Оплата праці асистента вчителя (вихователя) для дітей 2-го рівня підтримки (не визначено).  2. Документація закладу освіти з інклюзивного навчання (наказ директора по закладу).  3. Надбавка педагогічним працівникам та помічникам вихователів за роботу в інклюзивному класі (групі).</vt:lpstr>
      <vt:lpstr>Закон України «Про освіту» 2017 р. Постанова Кабінету Міністрів України від 15.08.2011 № 872 «Про затвердження Порядку організації інклюзивного навчання у загальноосвітніх навчальних закладах». http://zakon.rada.gov.ua/laws/show/872-2011-%D0%BF  Постанова Кабінету Міністрів України від 21 липня 2021 р. № 765 «Про внесення змін до деяких постанов Кабінету Міністрів України щодо організації навчання осіб з особливими освітніми потребами».  https://zakon.rada.gov.ua/laws/show/765-2021-%D0%BF#Text  Постанова Кабінету Міністрів України від 12 липня 2017 р. № 545 «ПОЛОЖЕННЯ про інклюзивно-ресурсний центр» (зі змінами). https://zakon.rada.gov.ua/laws/show/545-2017-%D0%BF#Text  Постанова Кабінету Міністрів України від 15 вересня 2021 р. № 957 «ПОРЯДОК організації інклюзивного навчання у закладах загальної середньої освіти». https://zakon.rada.gov.ua/laws/show/957-2021-%D0%BF#Text  Постанова Кабінету Міністрів України від 28 липня 2021 р. № 769 «Про внесення змін до постанови Кабінету Міністрів України від 10 квітня 2019 р. № 530» https://zakon.rada.gov.ua/laws/show/769-2021-%D0%BF#Text   Постанова Кабінету Міністрів України від 10 квітня 2019 р. № 530 «Про затвердження Порядку організації діяльності інклюзивних груп у закладах дошкільної освіти» (зі змінами). https://zakon.rada.gov.ua/laws/show/769-2021-%D0%BF#Text  </vt:lpstr>
      <vt:lpstr>Презентація PowerPoint</vt:lpstr>
      <vt:lpstr>Презентація PowerPoint</vt:lpstr>
      <vt:lpstr>Презентація PowerPoint</vt:lpstr>
      <vt:lpstr>Презентація PowerPoint</vt:lpstr>
      <vt:lpstr>  Лист МОН України ВІД 31 СЕРПНЯ 2020 Р. № 1/9-495 «ЩОДО ОРГАНІЗАЦІЇ НАВЧАННЯ ОСІБ З ОСОБЛИВИМИ ОСВІТНІМИ ПОТРЕБАМИ У ЗАКЛАДАХ ЗАГАЛЬНОЇ СЕРЕДНЬОЇ ОСВІТИ У 2020/2021 НАВЧАЛЬНОМУ РОЦІ» https://mon.gov.ua/ua/npa/shodo-organizaciyi-navchannya-osib-z-osoblivimi-osvitnimi-potrebami-u-zakladah-zagalnoyi-serednoyi-osviti-u-20202021-navchalnomu-roci  Лист МОН України ВІД 30 СЕРПНЯ 2021 Р. № 1/9-436 «ЩОДО ОРГАНІЗАЦІЇ НАВЧАННЯ ОСІБ З ОСОБЛИВИМИ ОСВІТНІМИ ПОТРЕБАМИ У ЗАКЛАДАХ ЗАГАЛЬНОЇ СЕРЕДНЬОЇ ОСВІТИ У 2021/2022 НАВЧАЛЬНОМУ РОЦІ» https://mon.gov.ua/ua/npa/shodo-organizaciyi-navchannya-osib-z-osoblivimi-osvitnimi-potrebami-u-zakladah-zagalnoyi-serednoyi-osviti-u-20212022-navchalnomu-roci  Постанова Кабінету Міністрів України від 25 серпня 2004 р. N 1096 «Про встановлення розміру доплати за окремі види педагогічної діяльності» https://zakon.rada.gov.ua/laws/show/1096-2004-%D0%BF#Text  Постанова Кабінету Міністрів України від 14 лютого 2017 р. № 88 «ПОРЯДОК ТА УМОВИ надання субвенції з державного бюджету місцевим бюджетам на надання державної підтримки особам з особливими освітніми потребами» https://zakon.rada.gov.ua/laws/show/88-2017-%D0%BF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Алгоритм дій адміністрації навчального закладу в разі організації навчання за інклюзивною формою.</dc:title>
  <dc:creator>НАТАША</dc:creator>
  <cp:lastModifiedBy>компьютер</cp:lastModifiedBy>
  <cp:revision>58</cp:revision>
  <dcterms:created xsi:type="dcterms:W3CDTF">2019-02-25T13:53:43Z</dcterms:created>
  <dcterms:modified xsi:type="dcterms:W3CDTF">2021-12-21T13:11:17Z</dcterms:modified>
</cp:coreProperties>
</file>