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364" r:id="rId3"/>
    <p:sldId id="340" r:id="rId4"/>
    <p:sldId id="349" r:id="rId5"/>
    <p:sldId id="365" r:id="rId6"/>
    <p:sldId id="361" r:id="rId7"/>
    <p:sldId id="343" r:id="rId8"/>
    <p:sldId id="344" r:id="rId9"/>
    <p:sldId id="345" r:id="rId10"/>
    <p:sldId id="346" r:id="rId11"/>
    <p:sldId id="347" r:id="rId12"/>
    <p:sldId id="348" r:id="rId13"/>
    <p:sldId id="362" r:id="rId14"/>
    <p:sldId id="323" r:id="rId15"/>
    <p:sldId id="353" r:id="rId16"/>
    <p:sldId id="354" r:id="rId17"/>
    <p:sldId id="355" r:id="rId18"/>
    <p:sldId id="356" r:id="rId19"/>
    <p:sldId id="357" r:id="rId20"/>
    <p:sldId id="358" r:id="rId21"/>
    <p:sldId id="35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8975" autoAdjust="0"/>
  </p:normalViewPr>
  <p:slideViewPr>
    <p:cSldViewPr snapToGrid="0">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4E306-612C-498D-BDC9-A54FA667C601}" type="datetimeFigureOut">
              <a:rPr lang="ru-RU" smtClean="0"/>
              <a:t>14.04.2020</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0182E6-548E-42EE-8B8B-359D35F6937F}" type="slidenum">
              <a:rPr lang="ru-RU" smtClean="0"/>
              <a:t>‹№›</a:t>
            </a:fld>
            <a:endParaRPr lang="ru-RU"/>
          </a:p>
        </p:txBody>
      </p:sp>
    </p:spTree>
    <p:extLst>
      <p:ext uri="{BB962C8B-B14F-4D97-AF65-F5344CB8AC3E}">
        <p14:creationId xmlns:p14="http://schemas.microsoft.com/office/powerpoint/2010/main" val="4160630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4"/>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5"/>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52" y="609600"/>
            <a:ext cx="809413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69"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52" y="609600"/>
            <a:ext cx="809413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69"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717" y="609601"/>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6" y="609600"/>
            <a:ext cx="7060151"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71"/>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6"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68"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68" y="2737253"/>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5" y="2160983"/>
            <a:ext cx="418561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95" y="2737253"/>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3"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4"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3"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6"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5"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6"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4/14/2020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44" name="Group 43"/>
          <p:cNvGrpSpPr/>
          <p:nvPr/>
        </p:nvGrpSpPr>
        <p:grpSpPr>
          <a:xfrm>
            <a:off x="0" y="-8464"/>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428"/>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4/14/2020</a:t>
            </a:fld>
            <a:endParaRPr lang="en-US" dirty="0"/>
          </a:p>
        </p:txBody>
      </p:sp>
      <p:sp>
        <p:nvSpPr>
          <p:cNvPr id="5" name="Footer Placeholder 4"/>
          <p:cNvSpPr>
            <a:spLocks noGrp="1"/>
          </p:cNvSpPr>
          <p:nvPr>
            <p:ph type="ftr" sz="quarter" idx="3"/>
          </p:nvPr>
        </p:nvSpPr>
        <p:spPr>
          <a:xfrm>
            <a:off x="677334" y="6041428"/>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5" y="6041428"/>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17828" y="893618"/>
            <a:ext cx="7788103" cy="2085888"/>
          </a:xfrm>
        </p:spPr>
        <p:txBody>
          <a:bodyPr/>
          <a:lstStyle/>
          <a:p>
            <a:pPr algn="ctr"/>
            <a:r>
              <a:rPr lang="uk-UA" sz="4800" b="1" i="1" dirty="0">
                <a:solidFill>
                  <a:srgbClr val="002060"/>
                </a:solidFill>
                <a:latin typeface="Times New Roman" pitchFamily="18" charset="0"/>
                <a:cs typeface="Times New Roman" pitchFamily="18" charset="0"/>
              </a:rPr>
              <a:t>Межі взаємодії педагога та асистента в умовах інклюзивного навчання</a:t>
            </a:r>
            <a:endParaRPr lang="ru-RU" sz="4800" b="1" i="1"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082301" y="4644802"/>
            <a:ext cx="4916636" cy="1604433"/>
          </a:xfrm>
        </p:spPr>
        <p:txBody>
          <a:bodyPr>
            <a:normAutofit/>
          </a:bodyPr>
          <a:lstStyle/>
          <a:p>
            <a:pPr algn="ctr"/>
            <a:r>
              <a:rPr lang="uk-UA" sz="2000" b="1" i="1" dirty="0" err="1">
                <a:solidFill>
                  <a:schemeClr val="tx1"/>
                </a:solidFill>
                <a:latin typeface="Times New Roman" pitchFamily="18" charset="0"/>
                <a:cs typeface="Times New Roman" pitchFamily="18" charset="0"/>
              </a:rPr>
              <a:t>Підлубна</a:t>
            </a:r>
            <a:r>
              <a:rPr lang="uk-UA" sz="2000" b="1" i="1" dirty="0">
                <a:solidFill>
                  <a:schemeClr val="tx1"/>
                </a:solidFill>
                <a:latin typeface="Times New Roman" pitchFamily="18" charset="0"/>
                <a:cs typeface="Times New Roman" pitchFamily="18" charset="0"/>
              </a:rPr>
              <a:t> Н.В.</a:t>
            </a:r>
          </a:p>
          <a:p>
            <a:pPr algn="l"/>
            <a:r>
              <a:rPr lang="uk-UA" sz="2000" b="1" i="1" dirty="0">
                <a:solidFill>
                  <a:schemeClr val="tx1"/>
                </a:solidFill>
                <a:latin typeface="Times New Roman" pitchFamily="18" charset="0"/>
                <a:cs typeface="Times New Roman" pitchFamily="18" charset="0"/>
              </a:rPr>
              <a:t>вчитель-дефектолог Куп</a:t>
            </a:r>
            <a:r>
              <a:rPr lang="en-US" sz="2000" b="1" i="1" dirty="0">
                <a:solidFill>
                  <a:schemeClr val="tx1"/>
                </a:solidFill>
                <a:latin typeface="Times New Roman" pitchFamily="18" charset="0"/>
                <a:cs typeface="Times New Roman" pitchFamily="18" charset="0"/>
              </a:rPr>
              <a:t>’</a:t>
            </a:r>
            <a:r>
              <a:rPr lang="uk-UA" sz="2000" b="1" i="1" dirty="0" err="1">
                <a:solidFill>
                  <a:schemeClr val="tx1"/>
                </a:solidFill>
                <a:latin typeface="Times New Roman" pitchFamily="18" charset="0"/>
                <a:cs typeface="Times New Roman" pitchFamily="18" charset="0"/>
              </a:rPr>
              <a:t>янського</a:t>
            </a:r>
            <a:r>
              <a:rPr lang="uk-UA" sz="2000" b="1" i="1" dirty="0">
                <a:solidFill>
                  <a:schemeClr val="tx1"/>
                </a:solidFill>
                <a:latin typeface="Times New Roman" pitchFamily="18" charset="0"/>
                <a:cs typeface="Times New Roman" pitchFamily="18" charset="0"/>
              </a:rPr>
              <a:t> ІРЦ</a:t>
            </a:r>
            <a:endParaRPr lang="ru-RU" sz="2000" b="1"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26944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684944"/>
          </a:xfrm>
        </p:spPr>
        <p:txBody>
          <a:bodyPr/>
          <a:lstStyle/>
          <a:p>
            <a:r>
              <a:rPr lang="uk-UA" b="1" dirty="0">
                <a:solidFill>
                  <a:srgbClr val="C00000"/>
                </a:solidFill>
              </a:rPr>
              <a:t>Оцінювання навчальних результатів </a:t>
            </a:r>
          </a:p>
        </p:txBody>
      </p:sp>
      <p:sp>
        <p:nvSpPr>
          <p:cNvPr id="3" name="Объект 2"/>
          <p:cNvSpPr>
            <a:spLocks noGrp="1"/>
          </p:cNvSpPr>
          <p:nvPr>
            <p:ph idx="1"/>
          </p:nvPr>
        </p:nvSpPr>
        <p:spPr>
          <a:xfrm>
            <a:off x="677335" y="1561672"/>
            <a:ext cx="8596668" cy="4479691"/>
          </a:xfrm>
        </p:spPr>
        <p:txBody>
          <a:bodyPr/>
          <a:lstStyle/>
          <a:p>
            <a:endParaRPr lang="ru-RU" dirty="0"/>
          </a:p>
        </p:txBody>
      </p:sp>
      <p:sp>
        <p:nvSpPr>
          <p:cNvPr id="4" name="Овал 3"/>
          <p:cNvSpPr/>
          <p:nvPr/>
        </p:nvSpPr>
        <p:spPr>
          <a:xfrm>
            <a:off x="750012" y="1551398"/>
            <a:ext cx="2024009"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b="1" dirty="0" err="1">
                <a:solidFill>
                  <a:prstClr val="black"/>
                </a:solidFill>
              </a:rPr>
              <a:t>Обов</a:t>
            </a:r>
            <a:r>
              <a:rPr lang="en-US" b="1" dirty="0">
                <a:solidFill>
                  <a:prstClr val="black"/>
                </a:solidFill>
              </a:rPr>
              <a:t>’</a:t>
            </a:r>
            <a:r>
              <a:rPr lang="uk-UA" b="1" dirty="0" err="1">
                <a:solidFill>
                  <a:prstClr val="black"/>
                </a:solidFill>
              </a:rPr>
              <a:t>язки</a:t>
            </a:r>
            <a:endParaRPr lang="uk-UA" b="1" dirty="0">
              <a:solidFill>
                <a:prstClr val="black"/>
              </a:solidFill>
            </a:endParaRPr>
          </a:p>
          <a:p>
            <a:pPr lvl="0" algn="ctr"/>
            <a:r>
              <a:rPr lang="uk-UA" b="1" dirty="0">
                <a:solidFill>
                  <a:prstClr val="black"/>
                </a:solidFill>
              </a:rPr>
              <a:t>педагога</a:t>
            </a:r>
            <a:endParaRPr lang="ru-RU" b="1" dirty="0">
              <a:solidFill>
                <a:prstClr val="black"/>
              </a:solidFill>
            </a:endParaRPr>
          </a:p>
        </p:txBody>
      </p:sp>
      <p:sp>
        <p:nvSpPr>
          <p:cNvPr id="6" name="Овал 5"/>
          <p:cNvSpPr/>
          <p:nvPr/>
        </p:nvSpPr>
        <p:spPr>
          <a:xfrm>
            <a:off x="4015482" y="1551398"/>
            <a:ext cx="2024009"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a:solidFill>
                  <a:prstClr val="black"/>
                </a:solidFill>
              </a:rPr>
              <a:t>Спільні</a:t>
            </a:r>
          </a:p>
          <a:p>
            <a:pPr lvl="0" algn="ctr"/>
            <a:r>
              <a:rPr lang="uk-UA" b="1" dirty="0">
                <a:solidFill>
                  <a:prstClr val="black"/>
                </a:solidFill>
              </a:rPr>
              <a:t>дії</a:t>
            </a:r>
            <a:endParaRPr lang="ru-RU" b="1" dirty="0">
              <a:solidFill>
                <a:prstClr val="black"/>
              </a:solidFill>
            </a:endParaRPr>
          </a:p>
        </p:txBody>
      </p:sp>
      <p:sp>
        <p:nvSpPr>
          <p:cNvPr id="7" name="Овал 6"/>
          <p:cNvSpPr/>
          <p:nvPr/>
        </p:nvSpPr>
        <p:spPr>
          <a:xfrm>
            <a:off x="7229581" y="1551398"/>
            <a:ext cx="2024009"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err="1">
                <a:solidFill>
                  <a:prstClr val="black"/>
                </a:solidFill>
              </a:rPr>
              <a:t>Обов</a:t>
            </a:r>
            <a:r>
              <a:rPr lang="en-US" b="1" dirty="0">
                <a:solidFill>
                  <a:prstClr val="black"/>
                </a:solidFill>
              </a:rPr>
              <a:t>’</a:t>
            </a:r>
            <a:r>
              <a:rPr lang="uk-UA" b="1" dirty="0" err="1">
                <a:solidFill>
                  <a:prstClr val="black"/>
                </a:solidFill>
              </a:rPr>
              <a:t>язки</a:t>
            </a:r>
            <a:r>
              <a:rPr lang="uk-UA" b="1" dirty="0">
                <a:solidFill>
                  <a:prstClr val="black"/>
                </a:solidFill>
              </a:rPr>
              <a:t> </a:t>
            </a:r>
          </a:p>
          <a:p>
            <a:pPr lvl="0" algn="ctr"/>
            <a:r>
              <a:rPr lang="uk-UA" b="1" dirty="0">
                <a:solidFill>
                  <a:prstClr val="black"/>
                </a:solidFill>
              </a:rPr>
              <a:t>асистента</a:t>
            </a:r>
          </a:p>
          <a:p>
            <a:pPr lvl="0" algn="ctr"/>
            <a:r>
              <a:rPr lang="uk-UA" b="1" dirty="0">
                <a:solidFill>
                  <a:prstClr val="black"/>
                </a:solidFill>
              </a:rPr>
              <a:t>педагога</a:t>
            </a:r>
            <a:endParaRPr lang="ru-RU" b="1" dirty="0">
              <a:solidFill>
                <a:prstClr val="black"/>
              </a:solidFill>
            </a:endParaRPr>
          </a:p>
        </p:txBody>
      </p:sp>
      <p:sp>
        <p:nvSpPr>
          <p:cNvPr id="5" name="Прямоугольник с двумя скругленными противолежащими углами 4"/>
          <p:cNvSpPr/>
          <p:nvPr/>
        </p:nvSpPr>
        <p:spPr>
          <a:xfrm>
            <a:off x="616450" y="2465797"/>
            <a:ext cx="2301412" cy="3565133"/>
          </a:xfrm>
          <a:prstGeom prst="round2Diag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latin typeface="Open Sans"/>
              </a:rPr>
              <a:t>Оцінювання успішності дитини з ООП.</a:t>
            </a:r>
          </a:p>
          <a:p>
            <a:pPr marL="285750" indent="-285750">
              <a:buFont typeface="Arial" pitchFamily="34" charset="0"/>
              <a:buChar char="•"/>
            </a:pPr>
            <a:r>
              <a:rPr lang="uk-UA" b="1" dirty="0">
                <a:solidFill>
                  <a:schemeClr val="tx1"/>
                </a:solidFill>
                <a:latin typeface="Open Sans"/>
              </a:rPr>
              <a:t>Забезпечення виконання дитиною ІПР</a:t>
            </a:r>
            <a:r>
              <a:rPr lang="ru-RU" dirty="0">
                <a:solidFill>
                  <a:srgbClr val="676767"/>
                </a:solidFill>
                <a:latin typeface="Open Sans"/>
              </a:rPr>
              <a:t>. </a:t>
            </a:r>
            <a:endParaRPr lang="ru-RU" dirty="0"/>
          </a:p>
        </p:txBody>
      </p:sp>
      <p:sp>
        <p:nvSpPr>
          <p:cNvPr id="9" name="Прямоугольник с двумя скругленными противолежащими углами 8"/>
          <p:cNvSpPr/>
          <p:nvPr/>
        </p:nvSpPr>
        <p:spPr>
          <a:xfrm>
            <a:off x="3852809" y="2465798"/>
            <a:ext cx="2383604" cy="3565132"/>
          </a:xfrm>
          <a:prstGeom prst="round2Diag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latin typeface="Open Sans"/>
              </a:rPr>
              <a:t>Обговорення результатів спостережень.</a:t>
            </a:r>
          </a:p>
          <a:p>
            <a:pPr marL="285750" indent="-285750">
              <a:buFont typeface="Arial" pitchFamily="34" charset="0"/>
              <a:buChar char="•"/>
            </a:pPr>
            <a:r>
              <a:rPr lang="uk-UA" b="1" dirty="0">
                <a:solidFill>
                  <a:schemeClr val="tx1"/>
                </a:solidFill>
                <a:latin typeface="Open Sans"/>
              </a:rPr>
              <a:t>Обмін інформацією.</a:t>
            </a:r>
            <a:endParaRPr lang="uk-UA" b="1" dirty="0">
              <a:solidFill>
                <a:schemeClr val="tx1"/>
              </a:solidFill>
            </a:endParaRPr>
          </a:p>
        </p:txBody>
      </p:sp>
      <p:sp>
        <p:nvSpPr>
          <p:cNvPr id="10" name="Прямоугольник с двумя скругленными противолежащими углами 9"/>
          <p:cNvSpPr/>
          <p:nvPr/>
        </p:nvSpPr>
        <p:spPr>
          <a:xfrm>
            <a:off x="7150813" y="2465796"/>
            <a:ext cx="2239767" cy="3565134"/>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rPr>
              <a:t>Збір даних для оцінювання дитини з ООП.</a:t>
            </a:r>
          </a:p>
          <a:p>
            <a:pPr marL="285750" indent="-285750">
              <a:buFont typeface="Arial" pitchFamily="34" charset="0"/>
              <a:buChar char="•"/>
            </a:pPr>
            <a:r>
              <a:rPr lang="uk-UA" b="1" dirty="0">
                <a:solidFill>
                  <a:schemeClr val="tx1"/>
                </a:solidFill>
              </a:rPr>
              <a:t>Об'єктивна перевірка завдань, результати яких перевірятиме педагог.</a:t>
            </a:r>
          </a:p>
        </p:txBody>
      </p:sp>
    </p:spTree>
    <p:extLst>
      <p:ext uri="{BB962C8B-B14F-4D97-AF65-F5344CB8AC3E}">
        <p14:creationId xmlns:p14="http://schemas.microsoft.com/office/powerpoint/2010/main" val="1485019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736315"/>
          </a:xfrm>
        </p:spPr>
        <p:txBody>
          <a:bodyPr/>
          <a:lstStyle/>
          <a:p>
            <a:pPr algn="ctr"/>
            <a:r>
              <a:rPr lang="uk-UA" b="1" dirty="0">
                <a:solidFill>
                  <a:srgbClr val="C00000"/>
                </a:solidFill>
              </a:rPr>
              <a:t>Звітність</a:t>
            </a:r>
          </a:p>
        </p:txBody>
      </p:sp>
      <p:sp>
        <p:nvSpPr>
          <p:cNvPr id="3" name="Объект 2"/>
          <p:cNvSpPr>
            <a:spLocks noGrp="1"/>
          </p:cNvSpPr>
          <p:nvPr>
            <p:ph idx="1"/>
          </p:nvPr>
        </p:nvSpPr>
        <p:spPr>
          <a:xfrm>
            <a:off x="677335" y="1397286"/>
            <a:ext cx="8596668" cy="4644078"/>
          </a:xfrm>
        </p:spPr>
        <p:txBody>
          <a:bodyPr/>
          <a:lstStyle/>
          <a:p>
            <a:endParaRPr lang="ru-RU" dirty="0"/>
          </a:p>
        </p:txBody>
      </p:sp>
      <p:sp>
        <p:nvSpPr>
          <p:cNvPr id="4" name="Овал 3"/>
          <p:cNvSpPr/>
          <p:nvPr/>
        </p:nvSpPr>
        <p:spPr>
          <a:xfrm>
            <a:off x="647272" y="1387011"/>
            <a:ext cx="1982912" cy="914400"/>
          </a:xfrm>
          <a:prstGeom prst="ellipse">
            <a:avLst/>
          </a:prstGeom>
          <a:solidFill>
            <a:schemeClr val="accent1">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b="1" dirty="0" err="1">
                <a:solidFill>
                  <a:prstClr val="black"/>
                </a:solidFill>
              </a:rPr>
              <a:t>Обов</a:t>
            </a:r>
            <a:r>
              <a:rPr lang="en-US" b="1" dirty="0">
                <a:solidFill>
                  <a:prstClr val="black"/>
                </a:solidFill>
              </a:rPr>
              <a:t>’</a:t>
            </a:r>
            <a:r>
              <a:rPr lang="uk-UA" b="1" dirty="0" err="1">
                <a:solidFill>
                  <a:prstClr val="black"/>
                </a:solidFill>
              </a:rPr>
              <a:t>язки</a:t>
            </a:r>
            <a:endParaRPr lang="uk-UA" b="1" dirty="0">
              <a:solidFill>
                <a:prstClr val="black"/>
              </a:solidFill>
            </a:endParaRPr>
          </a:p>
          <a:p>
            <a:pPr lvl="0" algn="ctr"/>
            <a:r>
              <a:rPr lang="uk-UA" b="1" dirty="0">
                <a:solidFill>
                  <a:prstClr val="black"/>
                </a:solidFill>
              </a:rPr>
              <a:t>педагога</a:t>
            </a:r>
            <a:endParaRPr lang="ru-RU" b="1" dirty="0">
              <a:solidFill>
                <a:prstClr val="black"/>
              </a:solidFill>
            </a:endParaRPr>
          </a:p>
        </p:txBody>
      </p:sp>
      <p:sp>
        <p:nvSpPr>
          <p:cNvPr id="6" name="Овал 5"/>
          <p:cNvSpPr/>
          <p:nvPr/>
        </p:nvSpPr>
        <p:spPr>
          <a:xfrm>
            <a:off x="4200419" y="1387011"/>
            <a:ext cx="1994898" cy="914400"/>
          </a:xfrm>
          <a:prstGeom prst="ellipse">
            <a:avLst/>
          </a:prstGeom>
          <a:solidFill>
            <a:schemeClr val="accent1">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a:solidFill>
                  <a:prstClr val="black"/>
                </a:solidFill>
              </a:rPr>
              <a:t>Спільні</a:t>
            </a:r>
          </a:p>
          <a:p>
            <a:pPr lvl="0" algn="ctr"/>
            <a:r>
              <a:rPr lang="uk-UA" b="1" dirty="0">
                <a:solidFill>
                  <a:prstClr val="black"/>
                </a:solidFill>
              </a:rPr>
              <a:t>дії</a:t>
            </a:r>
            <a:endParaRPr lang="ru-RU" b="1" dirty="0">
              <a:solidFill>
                <a:prstClr val="black"/>
              </a:solidFill>
            </a:endParaRPr>
          </a:p>
        </p:txBody>
      </p:sp>
      <p:sp>
        <p:nvSpPr>
          <p:cNvPr id="7" name="Овал 6"/>
          <p:cNvSpPr/>
          <p:nvPr/>
        </p:nvSpPr>
        <p:spPr>
          <a:xfrm>
            <a:off x="7274103" y="1387011"/>
            <a:ext cx="1969214" cy="914400"/>
          </a:xfrm>
          <a:prstGeom prst="ellipse">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err="1">
                <a:solidFill>
                  <a:prstClr val="black"/>
                </a:solidFill>
              </a:rPr>
              <a:t>Обов</a:t>
            </a:r>
            <a:r>
              <a:rPr lang="en-US" b="1" dirty="0">
                <a:solidFill>
                  <a:prstClr val="black"/>
                </a:solidFill>
              </a:rPr>
              <a:t>’</a:t>
            </a:r>
            <a:r>
              <a:rPr lang="uk-UA" b="1" dirty="0" err="1">
                <a:solidFill>
                  <a:prstClr val="black"/>
                </a:solidFill>
              </a:rPr>
              <a:t>язки</a:t>
            </a:r>
            <a:r>
              <a:rPr lang="uk-UA" b="1" dirty="0">
                <a:solidFill>
                  <a:prstClr val="black"/>
                </a:solidFill>
              </a:rPr>
              <a:t> </a:t>
            </a:r>
          </a:p>
          <a:p>
            <a:pPr lvl="0" algn="ctr"/>
            <a:r>
              <a:rPr lang="uk-UA" b="1" dirty="0">
                <a:solidFill>
                  <a:prstClr val="black"/>
                </a:solidFill>
              </a:rPr>
              <a:t>асистента</a:t>
            </a:r>
          </a:p>
          <a:p>
            <a:pPr lvl="0" algn="ctr"/>
            <a:r>
              <a:rPr lang="uk-UA" b="1" dirty="0">
                <a:solidFill>
                  <a:prstClr val="black"/>
                </a:solidFill>
              </a:rPr>
              <a:t>педагога</a:t>
            </a:r>
            <a:endParaRPr lang="ru-RU" b="1" dirty="0">
              <a:solidFill>
                <a:prstClr val="black"/>
              </a:solidFill>
            </a:endParaRPr>
          </a:p>
        </p:txBody>
      </p:sp>
      <p:sp>
        <p:nvSpPr>
          <p:cNvPr id="5" name="Прямоугольник с двумя скругленными противолежащими углами 4"/>
          <p:cNvSpPr/>
          <p:nvPr/>
        </p:nvSpPr>
        <p:spPr>
          <a:xfrm>
            <a:off x="493160" y="2301411"/>
            <a:ext cx="2352782" cy="3678149"/>
          </a:xfrm>
          <a:prstGeom prst="round2Diag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latin typeface="Open Sans"/>
              </a:rPr>
              <a:t>Звітування перед батьками: формальне й неформальне. </a:t>
            </a:r>
            <a:endParaRPr lang="uk-UA" b="1" dirty="0">
              <a:solidFill>
                <a:schemeClr val="tx1"/>
              </a:solidFill>
            </a:endParaRPr>
          </a:p>
        </p:txBody>
      </p:sp>
      <p:sp>
        <p:nvSpPr>
          <p:cNvPr id="9" name="Прямоугольник с двумя скругленными противолежащими углами 8"/>
          <p:cNvSpPr/>
          <p:nvPr/>
        </p:nvSpPr>
        <p:spPr>
          <a:xfrm>
            <a:off x="3750068" y="2301411"/>
            <a:ext cx="2804844" cy="3678149"/>
          </a:xfrm>
          <a:prstGeom prst="round2Diag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latin typeface="Open Sans"/>
              </a:rPr>
              <a:t>Обговорення інформації.</a:t>
            </a:r>
          </a:p>
          <a:p>
            <a:pPr marL="285750" indent="-285750">
              <a:buFont typeface="Arial" pitchFamily="34" charset="0"/>
              <a:buChar char="•"/>
            </a:pPr>
            <a:r>
              <a:rPr lang="uk-UA" b="1" dirty="0">
                <a:solidFill>
                  <a:schemeClr val="tx1"/>
                </a:solidFill>
                <a:latin typeface="Open Sans"/>
              </a:rPr>
              <a:t>Дотримання конфіденційності.</a:t>
            </a:r>
            <a:endParaRPr lang="ru-RU" dirty="0"/>
          </a:p>
        </p:txBody>
      </p:sp>
      <p:sp>
        <p:nvSpPr>
          <p:cNvPr id="10" name="Прямоугольник с двумя скругленными противолежащими углами 9"/>
          <p:cNvSpPr/>
          <p:nvPr/>
        </p:nvSpPr>
        <p:spPr>
          <a:xfrm>
            <a:off x="7298076" y="2301411"/>
            <a:ext cx="2400728" cy="3678149"/>
          </a:xfrm>
          <a:prstGeom prst="round2Diag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latin typeface="Open Sans"/>
              </a:rPr>
              <a:t>Інформування педагогів про сильні сторони, досягнення та потреби дітей з ООП.</a:t>
            </a:r>
          </a:p>
          <a:p>
            <a:pPr marL="285750" indent="-285750">
              <a:buFont typeface="Arial" pitchFamily="34" charset="0"/>
              <a:buChar char="•"/>
            </a:pPr>
            <a:r>
              <a:rPr lang="uk-UA" b="1" dirty="0">
                <a:solidFill>
                  <a:schemeClr val="tx1"/>
                </a:solidFill>
                <a:latin typeface="Open Sans"/>
              </a:rPr>
              <a:t>Інформування педагогів про поведінку та успішність дитини з ООП</a:t>
            </a:r>
            <a:r>
              <a:rPr lang="ru-RU" dirty="0">
                <a:solidFill>
                  <a:srgbClr val="676767"/>
                </a:solidFill>
                <a:latin typeface="Open Sans"/>
              </a:rPr>
              <a:t>.</a:t>
            </a:r>
            <a:endParaRPr lang="ru-RU" dirty="0"/>
          </a:p>
        </p:txBody>
      </p:sp>
    </p:spTree>
    <p:extLst>
      <p:ext uri="{BB962C8B-B14F-4D97-AF65-F5344CB8AC3E}">
        <p14:creationId xmlns:p14="http://schemas.microsoft.com/office/powerpoint/2010/main" val="1582084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73302" y="996593"/>
            <a:ext cx="8270697" cy="5078313"/>
          </a:xfrm>
          <a:prstGeom prst="rect">
            <a:avLst/>
          </a:prstGeom>
        </p:spPr>
        <p:txBody>
          <a:bodyPr wrap="square">
            <a:spAutoFit/>
          </a:bodyPr>
          <a:lstStyle/>
          <a:p>
            <a:pPr algn="just"/>
            <a:r>
              <a:rPr lang="uk-UA" sz="3600" b="1" dirty="0"/>
              <a:t>Спільне викладання </a:t>
            </a:r>
            <a:r>
              <a:rPr lang="uk-UA" sz="3600" dirty="0"/>
              <a:t>– це така організація навчання у класі (групи), коли спеціалісти (педагог,  асистент) разом здійснюють викладання в єдиному фізичному просторі (групі/класі), у різноманітній за складом групі дітей, серед яких є діти з особливими освітніми потребами.</a:t>
            </a:r>
          </a:p>
        </p:txBody>
      </p:sp>
    </p:spTree>
    <p:extLst>
      <p:ext uri="{BB962C8B-B14F-4D97-AF65-F5344CB8AC3E}">
        <p14:creationId xmlns:p14="http://schemas.microsoft.com/office/powerpoint/2010/main" val="4114329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solidFill>
                  <a:srgbClr val="0070C0"/>
                </a:solidFill>
              </a:rPr>
              <a:t>Основні компоненти ефективної практики спільного викладання:</a:t>
            </a:r>
            <a:br>
              <a:rPr lang="uk-UA" b="1" dirty="0">
                <a:solidFill>
                  <a:srgbClr val="0070C0"/>
                </a:solidFill>
              </a:rPr>
            </a:br>
            <a:endParaRPr lang="uk-UA" b="1" dirty="0">
              <a:solidFill>
                <a:srgbClr val="0070C0"/>
              </a:solidFill>
            </a:endParaRPr>
          </a:p>
        </p:txBody>
      </p:sp>
      <p:sp>
        <p:nvSpPr>
          <p:cNvPr id="3" name="Объект 2"/>
          <p:cNvSpPr>
            <a:spLocks noGrp="1"/>
          </p:cNvSpPr>
          <p:nvPr>
            <p:ph idx="1"/>
          </p:nvPr>
        </p:nvSpPr>
        <p:spPr>
          <a:xfrm>
            <a:off x="677335" y="1777430"/>
            <a:ext cx="8596668" cy="4263934"/>
          </a:xfrm>
        </p:spPr>
        <p:txBody>
          <a:bodyPr>
            <a:normAutofit/>
          </a:bodyPr>
          <a:lstStyle/>
          <a:p>
            <a:r>
              <a:rPr lang="uk-UA" sz="3200" b="1" dirty="0"/>
              <a:t>Спільні  узгоджені  цілі.</a:t>
            </a:r>
          </a:p>
          <a:p>
            <a:r>
              <a:rPr lang="uk-UA" sz="3200" b="1" dirty="0"/>
              <a:t>Спільні цінності та переконання.</a:t>
            </a:r>
          </a:p>
          <a:p>
            <a:r>
              <a:rPr lang="uk-UA" sz="3200" b="1" dirty="0"/>
              <a:t>Рівноцінність учасників.</a:t>
            </a:r>
          </a:p>
          <a:p>
            <a:r>
              <a:rPr lang="uk-UA" sz="3200" b="1" dirty="0"/>
              <a:t>Спільне лідерство.</a:t>
            </a:r>
          </a:p>
          <a:p>
            <a:r>
              <a:rPr lang="uk-UA" sz="3200" b="1" dirty="0"/>
              <a:t>Співпраця.</a:t>
            </a:r>
          </a:p>
        </p:txBody>
      </p:sp>
    </p:spTree>
    <p:extLst>
      <p:ext uri="{BB962C8B-B14F-4D97-AF65-F5344CB8AC3E}">
        <p14:creationId xmlns:p14="http://schemas.microsoft.com/office/powerpoint/2010/main" val="263226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349321"/>
            <a:ext cx="9980156" cy="1581079"/>
          </a:xfrm>
        </p:spPr>
        <p:txBody>
          <a:bodyPr>
            <a:normAutofit/>
          </a:bodyPr>
          <a:lstStyle/>
          <a:p>
            <a:pPr algn="ctr"/>
            <a:r>
              <a:rPr lang="uk-UA" b="1" dirty="0">
                <a:solidFill>
                  <a:srgbClr val="002060"/>
                </a:solidFill>
              </a:rPr>
              <a:t>Модель співпраці передбачає такі форми спільного викладання:</a:t>
            </a:r>
          </a:p>
        </p:txBody>
      </p:sp>
      <p:sp>
        <p:nvSpPr>
          <p:cNvPr id="3" name="Содержимое 2"/>
          <p:cNvSpPr>
            <a:spLocks noGrp="1"/>
          </p:cNvSpPr>
          <p:nvPr>
            <p:ph idx="1"/>
          </p:nvPr>
        </p:nvSpPr>
        <p:spPr>
          <a:xfrm>
            <a:off x="677333" y="1970690"/>
            <a:ext cx="10847259" cy="4070673"/>
          </a:xfrm>
        </p:spPr>
        <p:txBody>
          <a:bodyPr>
            <a:normAutofit/>
          </a:bodyPr>
          <a:lstStyle/>
          <a:p>
            <a:pPr lvl="0">
              <a:buClr>
                <a:srgbClr val="5FCBEF"/>
              </a:buClr>
            </a:pPr>
            <a:r>
              <a:rPr lang="uk-UA" sz="3200" dirty="0">
                <a:solidFill>
                  <a:schemeClr val="tx1"/>
                </a:solidFill>
                <a:latin typeface="Times New Roman" panose="02020603050405020304" pitchFamily="18" charset="0"/>
                <a:cs typeface="Times New Roman" panose="02020603050405020304" pitchFamily="18" charset="0"/>
              </a:rPr>
              <a:t>підтримувальне викладання; </a:t>
            </a:r>
          </a:p>
          <a:p>
            <a:pPr lvl="0">
              <a:buClr>
                <a:srgbClr val="5FCBEF"/>
              </a:buClr>
            </a:pPr>
            <a:r>
              <a:rPr lang="uk-UA" sz="3200" dirty="0">
                <a:solidFill>
                  <a:schemeClr val="tx1"/>
                </a:solidFill>
                <a:latin typeface="Times New Roman" panose="02020603050405020304" pitchFamily="18" charset="0"/>
                <a:cs typeface="Times New Roman" panose="02020603050405020304" pitchFamily="18" charset="0"/>
              </a:rPr>
              <a:t>паралельне викладання; </a:t>
            </a:r>
          </a:p>
          <a:p>
            <a:pPr lvl="0">
              <a:buClr>
                <a:srgbClr val="5FCBEF"/>
              </a:buClr>
            </a:pPr>
            <a:r>
              <a:rPr lang="uk-UA" sz="3200" dirty="0">
                <a:solidFill>
                  <a:schemeClr val="tx1"/>
                </a:solidFill>
                <a:latin typeface="Times New Roman" panose="02020603050405020304" pitchFamily="18" charset="0"/>
                <a:cs typeface="Times New Roman" panose="02020603050405020304" pitchFamily="18" charset="0"/>
              </a:rPr>
              <a:t>альтернативне викладання;</a:t>
            </a:r>
          </a:p>
          <a:p>
            <a:pPr lvl="0">
              <a:buClr>
                <a:srgbClr val="5FCBEF"/>
              </a:buClr>
            </a:pPr>
            <a:r>
              <a:rPr lang="uk-UA" sz="3200" dirty="0">
                <a:solidFill>
                  <a:schemeClr val="tx1"/>
                </a:solidFill>
                <a:latin typeface="Times New Roman" panose="02020603050405020304" pitchFamily="18" charset="0"/>
                <a:cs typeface="Times New Roman" panose="02020603050405020304" pitchFamily="18" charset="0"/>
              </a:rPr>
              <a:t>викладання в малих групах;</a:t>
            </a:r>
          </a:p>
          <a:p>
            <a:pPr lvl="0">
              <a:buClr>
                <a:srgbClr val="5FCBEF"/>
              </a:buClr>
            </a:pPr>
            <a:r>
              <a:rPr lang="uk-UA" sz="3200" dirty="0">
                <a:solidFill>
                  <a:schemeClr val="tx1"/>
                </a:solidFill>
                <a:latin typeface="Times New Roman" panose="02020603050405020304" pitchFamily="18" charset="0"/>
                <a:cs typeface="Times New Roman" panose="02020603050405020304" pitchFamily="18" charset="0"/>
              </a:rPr>
              <a:t>поперемінне викладання;</a:t>
            </a:r>
          </a:p>
          <a:p>
            <a:pPr lvl="0">
              <a:buClr>
                <a:srgbClr val="5FCBEF"/>
              </a:buClr>
            </a:pPr>
            <a:r>
              <a:rPr lang="uk-UA" sz="3200" dirty="0">
                <a:solidFill>
                  <a:schemeClr val="tx1"/>
                </a:solidFill>
                <a:latin typeface="Times New Roman" panose="02020603050405020304" pitchFamily="18" charset="0"/>
                <a:cs typeface="Times New Roman" panose="02020603050405020304" pitchFamily="18" charset="0"/>
              </a:rPr>
              <a:t>викладання у команді. </a:t>
            </a:r>
            <a:endParaRPr lang="ru-RU" sz="32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684944"/>
          </a:xfrm>
        </p:spPr>
        <p:txBody>
          <a:bodyPr/>
          <a:lstStyle/>
          <a:p>
            <a:pPr algn="ctr"/>
            <a:r>
              <a:rPr lang="uk-UA" b="1" dirty="0">
                <a:solidFill>
                  <a:srgbClr val="C00000"/>
                </a:solidFill>
                <a:latin typeface="Times New Roman" panose="02020603050405020304" pitchFamily="18" charset="0"/>
                <a:cs typeface="Times New Roman" panose="02020603050405020304" pitchFamily="18" charset="0"/>
              </a:rPr>
              <a:t>Підтримувальне викладання</a:t>
            </a:r>
            <a:endParaRPr lang="ru-RU" b="1" dirty="0"/>
          </a:p>
        </p:txBody>
      </p:sp>
      <p:sp>
        <p:nvSpPr>
          <p:cNvPr id="3" name="Объект 2"/>
          <p:cNvSpPr>
            <a:spLocks noGrp="1"/>
          </p:cNvSpPr>
          <p:nvPr>
            <p:ph sz="half" idx="1"/>
          </p:nvPr>
        </p:nvSpPr>
        <p:spPr>
          <a:xfrm>
            <a:off x="667061" y="1376736"/>
            <a:ext cx="4367276" cy="4644076"/>
          </a:xfrm>
        </p:spPr>
        <p:txBody>
          <a:bodyPr>
            <a:normAutofit/>
          </a:bodyPr>
          <a:lstStyle/>
          <a:p>
            <a:pPr marL="0" indent="0">
              <a:spcBef>
                <a:spcPts val="0"/>
              </a:spcBef>
              <a:buNone/>
            </a:pPr>
            <a:endParaRPr lang="uk-UA" sz="2400" dirty="0"/>
          </a:p>
          <a:p>
            <a:pPr marL="0" indent="0">
              <a:spcBef>
                <a:spcPts val="0"/>
              </a:spcBef>
              <a:buNone/>
            </a:pPr>
            <a:r>
              <a:rPr lang="uk-UA" sz="2400" dirty="0"/>
              <a:t>Один викладає,інший допомагає, або “ведучий і помічник ”. Ведучий педагог визначає організацію змісту заняття, методи викладання, </a:t>
            </a:r>
          </a:p>
          <a:p>
            <a:pPr marL="0" indent="0">
              <a:spcBef>
                <a:spcPts val="0"/>
              </a:spcBef>
              <a:buNone/>
            </a:pPr>
            <a:r>
              <a:rPr lang="uk-UA" sz="2400" dirty="0"/>
              <a:t>навички, які дітям необхідно розвинути для виконання навчальних завдань, тощо, а другий педагог йому асистує.</a:t>
            </a:r>
          </a:p>
          <a:p>
            <a:endParaRPr lang="ru-RU" dirty="0"/>
          </a:p>
        </p:txBody>
      </p:sp>
      <p:pic>
        <p:nvPicPr>
          <p:cNvPr id="5"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870289" y="1843565"/>
            <a:ext cx="3129873" cy="32113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4921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941798"/>
          </a:xfrm>
        </p:spPr>
        <p:txBody>
          <a:bodyPr/>
          <a:lstStyle/>
          <a:p>
            <a:pPr algn="ctr"/>
            <a:r>
              <a:rPr lang="uk-UA" b="1" dirty="0">
                <a:solidFill>
                  <a:srgbClr val="C00000"/>
                </a:solidFill>
                <a:latin typeface="Times New Roman" panose="02020603050405020304" pitchFamily="18" charset="0"/>
                <a:cs typeface="Times New Roman" panose="02020603050405020304" pitchFamily="18" charset="0"/>
              </a:rPr>
              <a:t>Паралельне викладання</a:t>
            </a:r>
            <a:endParaRPr lang="ru-RU" dirty="0"/>
          </a:p>
        </p:txBody>
      </p:sp>
      <p:sp>
        <p:nvSpPr>
          <p:cNvPr id="3" name="Объект 2"/>
          <p:cNvSpPr>
            <a:spLocks noGrp="1"/>
          </p:cNvSpPr>
          <p:nvPr>
            <p:ph sz="half" idx="1"/>
          </p:nvPr>
        </p:nvSpPr>
        <p:spPr>
          <a:xfrm>
            <a:off x="677336" y="1633590"/>
            <a:ext cx="4184035" cy="4664467"/>
          </a:xfrm>
        </p:spPr>
        <p:txBody>
          <a:bodyPr>
            <a:normAutofit fontScale="85000" lnSpcReduction="10000"/>
          </a:bodyPr>
          <a:lstStyle/>
          <a:p>
            <a:pPr marL="0" indent="0">
              <a:lnSpc>
                <a:spcPct val="110000"/>
              </a:lnSpc>
              <a:buNone/>
            </a:pPr>
            <a:r>
              <a:rPr lang="uk-UA" sz="2600" dirty="0"/>
              <a:t>Педагоги працюють одночасно з різними групами дітей в одному класі/групі. Навчальний зміст може бути однаковим або різним для двох груп учнів. Формування груп також може відбуватись по-різному: педагоги можуть поділити клас на дві групи порівну або один педагог може працювати з більшою групою дітей, а другий – з меншою.</a:t>
            </a:r>
          </a:p>
          <a:p>
            <a:endParaRPr lang="ru-RU" dirty="0"/>
          </a:p>
        </p:txBody>
      </p:sp>
      <p:pic>
        <p:nvPicPr>
          <p:cNvPr id="5"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687245" y="1835613"/>
            <a:ext cx="2932773" cy="331721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636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869879"/>
          </a:xfrm>
        </p:spPr>
        <p:txBody>
          <a:bodyPr/>
          <a:lstStyle/>
          <a:p>
            <a:pPr algn="ctr"/>
            <a:r>
              <a:rPr lang="uk-UA" b="1" dirty="0">
                <a:solidFill>
                  <a:srgbClr val="C00000"/>
                </a:solidFill>
                <a:latin typeface="Times New Roman" panose="02020603050405020304" pitchFamily="18" charset="0"/>
                <a:cs typeface="Times New Roman" panose="02020603050405020304" pitchFamily="18" charset="0"/>
              </a:rPr>
              <a:t>Альтернативне викладання</a:t>
            </a:r>
            <a:endParaRPr lang="ru-RU" dirty="0"/>
          </a:p>
        </p:txBody>
      </p:sp>
      <p:sp>
        <p:nvSpPr>
          <p:cNvPr id="3" name="Объект 2"/>
          <p:cNvSpPr>
            <a:spLocks noGrp="1"/>
          </p:cNvSpPr>
          <p:nvPr>
            <p:ph sz="half" idx="1"/>
          </p:nvPr>
        </p:nvSpPr>
        <p:spPr>
          <a:xfrm>
            <a:off x="575353" y="1397285"/>
            <a:ext cx="4890499" cy="4644076"/>
          </a:xfrm>
        </p:spPr>
        <p:txBody>
          <a:bodyPr>
            <a:noAutofit/>
          </a:bodyPr>
          <a:lstStyle/>
          <a:p>
            <a:pPr marL="0" indent="0">
              <a:spcBef>
                <a:spcPts val="0"/>
              </a:spcBef>
              <a:buNone/>
            </a:pPr>
            <a:r>
              <a:rPr lang="uk-UA" sz="2000" dirty="0"/>
              <a:t>Більшість  дітей залишається в складі великої групи, а деякі діти, серед яких діти з особливими освітніми потребами, працюють у малій групі. Педагоги розподіляють обов’язки з планування та викладання. Вчитель(вихователь) проводить заняття, в той час як асистент  працює з невеликою групою дітей. Цей підхід дає можливість забезпечувати індивідуалізоване навчання і одночасно допомагати дітям, у яких виникають труднощі у засвоєнні певної теми. У складі малої групи діти змінюються, аби уникнути стигматизації.</a:t>
            </a:r>
            <a:endParaRPr lang="ru-RU" sz="2000" dirty="0"/>
          </a:p>
          <a:p>
            <a:endParaRPr lang="ru-RU" sz="2000" dirty="0"/>
          </a:p>
        </p:txBody>
      </p:sp>
      <p:pic>
        <p:nvPicPr>
          <p:cNvPr id="5"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1601670"/>
            <a:ext cx="2971800" cy="33867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457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684944"/>
          </a:xfrm>
        </p:spPr>
        <p:txBody>
          <a:bodyPr>
            <a:normAutofit fontScale="90000"/>
          </a:bodyPr>
          <a:lstStyle/>
          <a:p>
            <a:pPr lvl="0" algn="ctr"/>
            <a:r>
              <a:rPr lang="uk-UA" b="1" dirty="0">
                <a:solidFill>
                  <a:srgbClr val="C00000"/>
                </a:solidFill>
                <a:latin typeface="Times New Roman" panose="02020603050405020304" pitchFamily="18" charset="0"/>
                <a:cs typeface="Times New Roman" panose="02020603050405020304" pitchFamily="18" charset="0"/>
              </a:rPr>
              <a:t>Викладання в малих групах</a:t>
            </a:r>
            <a:br>
              <a:rPr lang="uk-UA" b="1" dirty="0">
                <a:solidFill>
                  <a:srgbClr val="C00000"/>
                </a:solidFill>
                <a:latin typeface="Times New Roman" panose="02020603050405020304" pitchFamily="18" charset="0"/>
                <a:cs typeface="Times New Roman" panose="02020603050405020304" pitchFamily="18" charset="0"/>
              </a:rPr>
            </a:br>
            <a:endParaRPr lang="ru-RU" b="1" dirty="0">
              <a:solidFill>
                <a:srgbClr val="C00000"/>
              </a:solidFill>
            </a:endParaRPr>
          </a:p>
        </p:txBody>
      </p:sp>
      <p:sp>
        <p:nvSpPr>
          <p:cNvPr id="3" name="Объект 2"/>
          <p:cNvSpPr>
            <a:spLocks noGrp="1"/>
          </p:cNvSpPr>
          <p:nvPr>
            <p:ph sz="half" idx="1"/>
          </p:nvPr>
        </p:nvSpPr>
        <p:spPr>
          <a:xfrm>
            <a:off x="677336" y="1345915"/>
            <a:ext cx="4572758" cy="4695446"/>
          </a:xfrm>
        </p:spPr>
        <p:txBody>
          <a:bodyPr>
            <a:noAutofit/>
          </a:bodyPr>
          <a:lstStyle/>
          <a:p>
            <a:pPr marL="0" indent="0">
              <a:buNone/>
            </a:pPr>
            <a:r>
              <a:rPr lang="uk-UA" sz="2000" dirty="0"/>
              <a:t>Навчальне середовище організовано в групі так, що діти навчаються в невеликих групах (навчальних центрах). Педагоги розподіляють між собою кількість навчальних центрів, за які відповідають. Вони переходять від однієї групи до іншої, при цьому характер навчального матеріалу може змінюватися залежно від потреб дітей. Доцільним є такий добір завдань, щоб наприкінці заняття дітей об’єднала колективна діяльність. Це згуртовує дитячий колектив, вчить працювати спільно в різних групах.</a:t>
            </a:r>
            <a:endParaRPr lang="ru-RU" sz="2000" dirty="0"/>
          </a:p>
        </p:txBody>
      </p:sp>
      <p:sp>
        <p:nvSpPr>
          <p:cNvPr id="4" name="Объект 3"/>
          <p:cNvSpPr>
            <a:spLocks noGrp="1"/>
          </p:cNvSpPr>
          <p:nvPr>
            <p:ph sz="half" idx="2"/>
          </p:nvPr>
        </p:nvSpPr>
        <p:spPr>
          <a:xfrm>
            <a:off x="5089969" y="1325366"/>
            <a:ext cx="4184035" cy="4715997"/>
          </a:xfrm>
        </p:spPr>
        <p:txBody>
          <a:bodyPr>
            <a:normAutofit/>
          </a:bodyPr>
          <a:lstStyle/>
          <a:p>
            <a:endParaRPr lang="ru-RU"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867" y="1438382"/>
            <a:ext cx="3503488" cy="381302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9223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684944"/>
          </a:xfrm>
        </p:spPr>
        <p:txBody>
          <a:bodyPr/>
          <a:lstStyle/>
          <a:p>
            <a:pPr algn="ctr"/>
            <a:r>
              <a:rPr lang="uk-UA" b="1" dirty="0">
                <a:solidFill>
                  <a:srgbClr val="C00000"/>
                </a:solidFill>
                <a:latin typeface="Times New Roman" panose="02020603050405020304" pitchFamily="18" charset="0"/>
                <a:cs typeface="Times New Roman" panose="02020603050405020304" pitchFamily="18" charset="0"/>
              </a:rPr>
              <a:t>Поперемінне (додаткове) викладання</a:t>
            </a:r>
            <a:endParaRPr lang="ru-RU" b="1" dirty="0">
              <a:solidFill>
                <a:srgbClr val="C00000"/>
              </a:solidFill>
            </a:endParaRPr>
          </a:p>
        </p:txBody>
      </p:sp>
      <p:sp>
        <p:nvSpPr>
          <p:cNvPr id="3" name="Объект 2"/>
          <p:cNvSpPr>
            <a:spLocks noGrp="1"/>
          </p:cNvSpPr>
          <p:nvPr>
            <p:ph sz="half" idx="1"/>
          </p:nvPr>
        </p:nvSpPr>
        <p:spPr>
          <a:xfrm>
            <a:off x="677336" y="1510301"/>
            <a:ext cx="4747419" cy="4531060"/>
          </a:xfrm>
        </p:spPr>
        <p:txBody>
          <a:bodyPr>
            <a:noAutofit/>
          </a:bodyPr>
          <a:lstStyle/>
          <a:p>
            <a:pPr marL="0" indent="0">
              <a:buNone/>
            </a:pPr>
            <a:r>
              <a:rPr lang="uk-UA" sz="2000" dirty="0"/>
              <a:t>Практикують тоді, коли потрібно, щоб один із педагогів підсилив якість викладання іншого педагога. Це може відбуватися, наприклад, коли один із педагогів ще раз повторює</a:t>
            </a:r>
            <a:r>
              <a:rPr lang="ru-RU" sz="2000" dirty="0"/>
              <a:t> </a:t>
            </a:r>
            <a:r>
              <a:rPr lang="uk-UA" sz="2000" dirty="0"/>
              <a:t>інформацію іншими словами (парафраз), моделює необхідні навички тощо. Додаткове або</a:t>
            </a:r>
            <a:r>
              <a:rPr lang="ru-RU" sz="2000" dirty="0"/>
              <a:t> </a:t>
            </a:r>
            <a:r>
              <a:rPr lang="uk-UA" sz="2000" dirty="0" err="1"/>
              <a:t>взаємодоповнювальне</a:t>
            </a:r>
            <a:r>
              <a:rPr lang="uk-UA" sz="2000" dirty="0"/>
              <a:t>  викладання є хорошою можливістю для менш досвідченого педагога</a:t>
            </a:r>
            <a:r>
              <a:rPr lang="ru-RU" sz="2000" dirty="0"/>
              <a:t> </a:t>
            </a:r>
            <a:r>
              <a:rPr lang="uk-UA" sz="2000" dirty="0"/>
              <a:t>отримати необхідну практику та відчуття впевненості у своїх силах, щоб перейти до іншої форми спільного викладання – </a:t>
            </a:r>
            <a:r>
              <a:rPr lang="uk-UA" sz="2000" dirty="0" err="1"/>
              <a:t>викладання</a:t>
            </a:r>
            <a:r>
              <a:rPr lang="uk-UA" sz="2000" dirty="0"/>
              <a:t> у команді.</a:t>
            </a:r>
            <a:endParaRPr lang="ru-RU" sz="2000" dirty="0"/>
          </a:p>
        </p:txBody>
      </p:sp>
      <p:sp>
        <p:nvSpPr>
          <p:cNvPr id="4" name="Объект 3"/>
          <p:cNvSpPr>
            <a:spLocks noGrp="1"/>
          </p:cNvSpPr>
          <p:nvPr>
            <p:ph sz="half" idx="2"/>
          </p:nvPr>
        </p:nvSpPr>
        <p:spPr>
          <a:xfrm>
            <a:off x="5291191" y="1489754"/>
            <a:ext cx="3982813" cy="4551610"/>
          </a:xfrm>
        </p:spPr>
        <p:txBody>
          <a:bodyPr>
            <a:normAutofit/>
          </a:bodyPr>
          <a:lstStyle/>
          <a:p>
            <a:endParaRPr lang="ru-RU"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9142" y="1599468"/>
            <a:ext cx="3497210" cy="3465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948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376719"/>
          </a:xfrm>
        </p:spPr>
        <p:txBody>
          <a:bodyPr>
            <a:normAutofit fontScale="90000"/>
          </a:bodyPr>
          <a:lstStyle/>
          <a:p>
            <a:endParaRPr lang="ru-RU" dirty="0"/>
          </a:p>
        </p:txBody>
      </p:sp>
      <p:sp>
        <p:nvSpPr>
          <p:cNvPr id="3" name="Объект 2"/>
          <p:cNvSpPr>
            <a:spLocks noGrp="1"/>
          </p:cNvSpPr>
          <p:nvPr>
            <p:ph sz="half" idx="1"/>
          </p:nvPr>
        </p:nvSpPr>
        <p:spPr>
          <a:xfrm>
            <a:off x="677336" y="1089061"/>
            <a:ext cx="4184035" cy="4952300"/>
          </a:xfrm>
        </p:spPr>
        <p:txBody>
          <a:bodyPr>
            <a:normAutofit fontScale="92500"/>
          </a:bodyPr>
          <a:lstStyle/>
          <a:p>
            <a:endParaRPr lang="ru-RU" dirty="0"/>
          </a:p>
        </p:txBody>
      </p:sp>
      <p:sp>
        <p:nvSpPr>
          <p:cNvPr id="4" name="Объект 3"/>
          <p:cNvSpPr>
            <a:spLocks noGrp="1"/>
          </p:cNvSpPr>
          <p:nvPr>
            <p:ph sz="half" idx="2"/>
          </p:nvPr>
        </p:nvSpPr>
        <p:spPr>
          <a:xfrm>
            <a:off x="5089969" y="955498"/>
            <a:ext cx="4184035" cy="5085866"/>
          </a:xfrm>
        </p:spPr>
        <p:txBody>
          <a:bodyPr>
            <a:normAutofit fontScale="92500"/>
          </a:bodyPr>
          <a:lstStyle/>
          <a:p>
            <a:pPr marL="0" indent="0">
              <a:buNone/>
            </a:pPr>
            <a:r>
              <a:rPr lang="uk-UA" sz="2400" b="1" dirty="0"/>
              <a:t>Нова українська школа – це педагогіка партнерства, готовність до інновацій, нові стандарти й ресурси навчання. Одним із напрямів Нової української школи є інклюзивне навчання.</a:t>
            </a:r>
          </a:p>
          <a:p>
            <a:pPr marL="0" indent="0">
              <a:buNone/>
            </a:pPr>
            <a:r>
              <a:rPr lang="uk-UA" sz="2400" b="1" dirty="0"/>
              <a:t>Учитель(вихователь) та його помічник – асистент є найважливішою ланкою в організації інтегрованого та інклюзивного навчання.</a:t>
            </a:r>
          </a:p>
        </p:txBody>
      </p:sp>
      <p:pic>
        <p:nvPicPr>
          <p:cNvPr id="2050" name="Picture 2" descr="C:\Users\PODALEV\Desktop\Без названия.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480" y="1407560"/>
            <a:ext cx="3873357" cy="3873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375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787685"/>
          </a:xfrm>
        </p:spPr>
        <p:txBody>
          <a:bodyPr/>
          <a:lstStyle/>
          <a:p>
            <a:pPr algn="ctr"/>
            <a:r>
              <a:rPr lang="uk-UA" b="1" dirty="0">
                <a:solidFill>
                  <a:srgbClr val="C00000"/>
                </a:solidFill>
                <a:latin typeface="Times New Roman" panose="02020603050405020304" pitchFamily="18" charset="0"/>
                <a:cs typeface="Times New Roman" panose="02020603050405020304" pitchFamily="18" charset="0"/>
              </a:rPr>
              <a:t>Викладання у команді</a:t>
            </a:r>
            <a:endParaRPr lang="ru-RU" b="1" dirty="0">
              <a:solidFill>
                <a:srgbClr val="C00000"/>
              </a:solidFill>
            </a:endParaRPr>
          </a:p>
        </p:txBody>
      </p:sp>
      <p:sp>
        <p:nvSpPr>
          <p:cNvPr id="3" name="Объект 2"/>
          <p:cNvSpPr>
            <a:spLocks noGrp="1"/>
          </p:cNvSpPr>
          <p:nvPr>
            <p:ph sz="half" idx="1"/>
          </p:nvPr>
        </p:nvSpPr>
        <p:spPr>
          <a:xfrm>
            <a:off x="677336" y="1345915"/>
            <a:ext cx="4470017" cy="4695446"/>
          </a:xfrm>
        </p:spPr>
        <p:txBody>
          <a:bodyPr>
            <a:noAutofit/>
          </a:bodyPr>
          <a:lstStyle/>
          <a:p>
            <a:pPr marL="0" indent="0">
              <a:buNone/>
            </a:pPr>
            <a:r>
              <a:rPr lang="uk-UA" sz="2200" dirty="0"/>
              <a:t>У процесі командної роботи педагоги проводять заняття разом.  Вони розподіляють обов’язки  між собою, разом планують і проводять заняття. Така модель вимагає найвищої міри  взаємної довіри та поваги між педагогами, здатності узгоджувати свої стилі викладання. Вони спільно подають інформацію, працюють над виробленням навичок, керують дитячим колективом.</a:t>
            </a:r>
            <a:endParaRPr lang="ru-RU" sz="2200" dirty="0"/>
          </a:p>
        </p:txBody>
      </p:sp>
      <p:sp>
        <p:nvSpPr>
          <p:cNvPr id="4" name="Объект 3"/>
          <p:cNvSpPr>
            <a:spLocks noGrp="1"/>
          </p:cNvSpPr>
          <p:nvPr>
            <p:ph sz="half" idx="2"/>
          </p:nvPr>
        </p:nvSpPr>
        <p:spPr>
          <a:xfrm>
            <a:off x="5089969" y="1366464"/>
            <a:ext cx="4184035" cy="4674900"/>
          </a:xfrm>
        </p:spPr>
        <p:txBody>
          <a:bodyPr/>
          <a:lstStyle/>
          <a:p>
            <a:endParaRPr lang="ru-RU"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0917" y="1479480"/>
            <a:ext cx="3779184" cy="359595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518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5771" y="534256"/>
            <a:ext cx="8558373" cy="2677656"/>
          </a:xfrm>
          <a:prstGeom prst="rect">
            <a:avLst/>
          </a:prstGeom>
        </p:spPr>
        <p:txBody>
          <a:bodyPr wrap="square">
            <a:spAutoFit/>
          </a:bodyPr>
          <a:lstStyle/>
          <a:p>
            <a:pPr algn="just"/>
            <a:r>
              <a:rPr lang="uk-UA" sz="2400" dirty="0"/>
              <a:t>Кожна дитина має свої особливості розвитку, свої таланти, сильні та слабкі сторони. У дітей з особливими освітніми потребами просто свої особливі “системні налаштування” і їм теж життєво необхідно навчатися, спілкуватися, товаришувати… Кожна дитина повинна отримувати "порцію" педагогічної уваги і піклування про його зростання і формування особистості.</a:t>
            </a:r>
          </a:p>
        </p:txBody>
      </p:sp>
      <p:pic>
        <p:nvPicPr>
          <p:cNvPr id="3" name="Picture 2" descr="H:\ІРЦ\Семінар для асістентов\img1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5900" y="3324657"/>
            <a:ext cx="4253282" cy="318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630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6853" y="246580"/>
            <a:ext cx="9575515" cy="1962364"/>
          </a:xfrm>
        </p:spPr>
        <p:txBody>
          <a:bodyPr>
            <a:normAutofit fontScale="90000"/>
          </a:bodyPr>
          <a:lstStyle/>
          <a:p>
            <a:r>
              <a:rPr lang="uk-UA" sz="2000" b="1" dirty="0">
                <a:solidFill>
                  <a:srgbClr val="002060"/>
                </a:solidFill>
              </a:rPr>
              <a:t>Лист МОН № 1/9–675 від 25.09.12 року «Щодо посадових обов’язків асистента вчителя» зазначає орієнтовні кваліфікаційні характеристики асистента вчителя у класі з інклюзивним навчання.</a:t>
            </a:r>
            <a:r>
              <a:rPr lang="uk-UA" sz="2000" dirty="0">
                <a:solidFill>
                  <a:srgbClr val="FF0000"/>
                </a:solidFill>
              </a:rPr>
              <a:t> </a:t>
            </a:r>
            <a:r>
              <a:rPr lang="uk-UA" sz="2000" dirty="0">
                <a:solidFill>
                  <a:srgbClr val="00B0F0"/>
                </a:solidFill>
              </a:rPr>
              <a:t>Лист МОН від 13.11.2018 «Щодо організації діяльності інклюзивних груп у закладах дошкільної освіти» </a:t>
            </a:r>
            <a:r>
              <a:rPr lang="uk-UA" sz="2000" dirty="0"/>
              <a:t>перераховує і конкретизує основні функції асистента вихователя.</a:t>
            </a:r>
            <a:br>
              <a:rPr lang="uk-UA" sz="2000" b="1" dirty="0">
                <a:solidFill>
                  <a:srgbClr val="002060"/>
                </a:solidFill>
              </a:rPr>
            </a:br>
            <a:r>
              <a:rPr lang="uk-UA" sz="2000" b="1" dirty="0">
                <a:solidFill>
                  <a:srgbClr val="002060"/>
                </a:solidFill>
              </a:rPr>
              <a:t>Відповідно до цих документів асистент вчителя(вихователя) здійснює наступні функції:</a:t>
            </a:r>
          </a:p>
        </p:txBody>
      </p:sp>
      <p:sp>
        <p:nvSpPr>
          <p:cNvPr id="3" name="Объект 2"/>
          <p:cNvSpPr>
            <a:spLocks noGrp="1"/>
          </p:cNvSpPr>
          <p:nvPr>
            <p:ph idx="1"/>
          </p:nvPr>
        </p:nvSpPr>
        <p:spPr/>
        <p:txBody>
          <a:bodyPr>
            <a:noAutofit/>
          </a:bodyPr>
          <a:lstStyle/>
          <a:p>
            <a:pPr algn="just">
              <a:buFont typeface="Wingdings" pitchFamily="2" charset="2"/>
              <a:buChar char="Ø"/>
            </a:pPr>
            <a:r>
              <a:rPr lang="uk-UA" sz="1600" b="1" dirty="0"/>
              <a:t>ОРГАНІЗАЦІЙНУ:</a:t>
            </a:r>
            <a:r>
              <a:rPr lang="uk-UA" sz="1600" dirty="0"/>
              <a:t> допомагає при організації навчально-виховного процесу у класі(групі) з інклюзивним навчанням; надає допомогу дітям з ООП при організації робочого місця; спостерігає за дитиною з метою вивчення її індивідуальних особливостей, схильностей, інтересів і потреб; допомагає концентрувати увагу, сприяє формуванню саморегуляції та самоконтролю дитини; співпрацює з фахівцями, які безпосередньо працюють з дитиною з ООП та беруть участь у розробці ІПР. Асистент вчителя(вихователя) забезпечує разом з іншими працівниками здорові та безпечні умови навчання та праці. Веде встановлену педагогічну документацію.</a:t>
            </a:r>
          </a:p>
          <a:p>
            <a:pPr algn="just">
              <a:buFont typeface="Wingdings" pitchFamily="2" charset="2"/>
              <a:buChar char="Ø"/>
            </a:pPr>
            <a:r>
              <a:rPr lang="ru-RU" sz="1600" b="1" dirty="0"/>
              <a:t>НАВЧАЛЬНО-РОЗВИВАЛЬНУ:</a:t>
            </a:r>
            <a:r>
              <a:rPr lang="ru-RU" sz="1600" dirty="0"/>
              <a:t> </a:t>
            </a:r>
            <a:r>
              <a:rPr lang="uk-UA" sz="1600" dirty="0"/>
              <a:t>асистент вчителя(вихователя), співпрацюючи з педагогом класу(групи), надає освітні послуги, спрямовані на задоволення освітніх потреб учнів; здійснює соціально-педагогічний супровід дітей з особливими освітніми потребами, дбає про професійне самовизначення та соціальну адаптацію учнів. Сприяє розвитку дітей з ООП, покращенню їхнього психоемоційного стану. Стимулює розвиток соціальної активності дітей, сприяє виявленню та розкриттю їхніх здібностей, талантів, обдарувань шляхом їх участі в науковій, технічній, художній творчості. Створює навчально-виховні ситуації, обстановку оптимізму та впевненості в своїх силах і майбутньому.</a:t>
            </a:r>
          </a:p>
        </p:txBody>
      </p:sp>
    </p:spTree>
    <p:extLst>
      <p:ext uri="{BB962C8B-B14F-4D97-AF65-F5344CB8AC3E}">
        <p14:creationId xmlns:p14="http://schemas.microsoft.com/office/powerpoint/2010/main" val="210848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67820"/>
            <a:ext cx="8596668" cy="1262580"/>
          </a:xfrm>
        </p:spPr>
        <p:txBody>
          <a:bodyPr>
            <a:normAutofit fontScale="90000"/>
          </a:bodyPr>
          <a:lstStyle/>
          <a:p>
            <a:pPr marL="342900" indent="-342900" algn="just">
              <a:buFont typeface="Wingdings" pitchFamily="2" charset="2"/>
              <a:buChar char="Ø"/>
            </a:pPr>
            <a:r>
              <a:rPr lang="uk-UA" sz="2200" b="1" dirty="0">
                <a:solidFill>
                  <a:srgbClr val="002060"/>
                </a:solidFill>
              </a:rPr>
              <a:t>ДІАГНОСТИЧНУ:</a:t>
            </a:r>
            <a:r>
              <a:rPr lang="uk-UA" sz="2200" dirty="0">
                <a:solidFill>
                  <a:srgbClr val="002060"/>
                </a:solidFill>
              </a:rPr>
              <a:t> разом із групою фахівців, які розробляють ІПР дітей з ООП, оцінює  досягнення дитини; оцінює виконання ІПР, вивчає та аналізує динаміку розвитку дитини з ООП.</a:t>
            </a:r>
            <a:endParaRPr lang="ru-RU" sz="2200" dirty="0"/>
          </a:p>
        </p:txBody>
      </p:sp>
      <p:sp>
        <p:nvSpPr>
          <p:cNvPr id="3" name="Объект 2"/>
          <p:cNvSpPr>
            <a:spLocks noGrp="1"/>
          </p:cNvSpPr>
          <p:nvPr>
            <p:ph idx="1"/>
          </p:nvPr>
        </p:nvSpPr>
        <p:spPr>
          <a:xfrm>
            <a:off x="677335" y="1808252"/>
            <a:ext cx="8596668" cy="4233111"/>
          </a:xfrm>
        </p:spPr>
        <p:txBody>
          <a:bodyPr>
            <a:normAutofit/>
          </a:bodyPr>
          <a:lstStyle/>
          <a:p>
            <a:pPr algn="just">
              <a:buFont typeface="Wingdings" pitchFamily="2" charset="2"/>
              <a:buChar char="Ø"/>
            </a:pPr>
            <a:r>
              <a:rPr lang="uk-UA" sz="2200" b="1" dirty="0"/>
              <a:t>ПРОГНОСТИЧНУ</a:t>
            </a:r>
            <a:r>
              <a:rPr lang="uk-UA" sz="2200" dirty="0"/>
              <a:t>: на основі вивчення актуального та потенційного розвитку дитини бере участь у розробці індивідуальної програми розвитку. </a:t>
            </a:r>
          </a:p>
          <a:p>
            <a:pPr algn="just">
              <a:buFont typeface="Wingdings" pitchFamily="2" charset="2"/>
              <a:buChar char="Ø"/>
            </a:pPr>
            <a:r>
              <a:rPr lang="uk-UA" sz="2200" b="1" dirty="0"/>
              <a:t>КОНСУЛЬТАТИВНУ</a:t>
            </a:r>
            <a:r>
              <a:rPr lang="uk-UA" sz="2200" dirty="0"/>
              <a:t>: постійно спілкується з батьками, надаючи їм необхідну консультативну допомогу, інформує педагогів та батьків про досягнення дитини. Дотримується педагогічної етики, поважає гідність особистості дитини, захищає її від будь-яких форм фізичного чи психологічного насильства. Постійно підвищує свій професійний рівень, педагогічну майстерність, загальну культуру.</a:t>
            </a:r>
          </a:p>
          <a:p>
            <a:endParaRPr lang="ru-RU" sz="2200" dirty="0"/>
          </a:p>
        </p:txBody>
      </p:sp>
    </p:spTree>
    <p:extLst>
      <p:ext uri="{BB962C8B-B14F-4D97-AF65-F5344CB8AC3E}">
        <p14:creationId xmlns:p14="http://schemas.microsoft.com/office/powerpoint/2010/main" val="415166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287676"/>
            <a:ext cx="8596668" cy="647272"/>
          </a:xfrm>
        </p:spPr>
        <p:txBody>
          <a:bodyPr/>
          <a:lstStyle/>
          <a:p>
            <a:r>
              <a:rPr lang="uk-UA" b="1" dirty="0">
                <a:solidFill>
                  <a:schemeClr val="accent2">
                    <a:lumMod val="50000"/>
                  </a:schemeClr>
                </a:solidFill>
                <a:latin typeface="Times New Roman" pitchFamily="18" charset="0"/>
                <a:cs typeface="Times New Roman" pitchFamily="18" charset="0"/>
              </a:rPr>
              <a:t>Про супровід асистентів</a:t>
            </a:r>
            <a:endParaRPr lang="ru-RU" dirty="0"/>
          </a:p>
        </p:txBody>
      </p:sp>
      <p:sp>
        <p:nvSpPr>
          <p:cNvPr id="3" name="Объект 2"/>
          <p:cNvSpPr>
            <a:spLocks noGrp="1"/>
          </p:cNvSpPr>
          <p:nvPr>
            <p:ph idx="1"/>
          </p:nvPr>
        </p:nvSpPr>
        <p:spPr>
          <a:xfrm>
            <a:off x="677335" y="852756"/>
            <a:ext cx="8596668" cy="5188608"/>
          </a:xfrm>
        </p:spPr>
        <p:txBody>
          <a:bodyPr/>
          <a:lstStyle/>
          <a:p>
            <a:pPr marL="0" lvl="0" indent="0">
              <a:buClr>
                <a:srgbClr val="5FCBEF"/>
              </a:buClr>
              <a:buNone/>
            </a:pPr>
            <a:r>
              <a:rPr lang="uk-UA" sz="2000" b="1" i="1" dirty="0">
                <a:solidFill>
                  <a:srgbClr val="000000"/>
                </a:solidFill>
                <a:latin typeface="Times New Roman" panose="02020603050405020304" pitchFamily="18" charset="0"/>
                <a:cs typeface="Times New Roman" panose="02020603050405020304" pitchFamily="18" charset="0"/>
              </a:rPr>
              <a:t>Асистент вчителя(вихователя) – педагогічний працівник  </a:t>
            </a:r>
            <a:r>
              <a:rPr lang="uk-UA" sz="2000" dirty="0">
                <a:solidFill>
                  <a:srgbClr val="000000"/>
                </a:solidFill>
                <a:latin typeface="Times New Roman" panose="02020603050405020304" pitchFamily="18" charset="0"/>
                <a:cs typeface="Times New Roman" panose="02020603050405020304" pitchFamily="18" charset="0"/>
              </a:rPr>
              <a:t>працює</a:t>
            </a:r>
            <a:r>
              <a:rPr lang="uk-UA" sz="2000" b="1" dirty="0">
                <a:solidFill>
                  <a:srgbClr val="000000"/>
                </a:solidFill>
                <a:latin typeface="Times New Roman" panose="02020603050405020304" pitchFamily="18" charset="0"/>
                <a:cs typeface="Times New Roman" panose="02020603050405020304" pitchFamily="18" charset="0"/>
              </a:rPr>
              <a:t> з дітьми  </a:t>
            </a:r>
            <a:r>
              <a:rPr lang="uk-UA" sz="2000" dirty="0">
                <a:solidFill>
                  <a:srgbClr val="000000"/>
                </a:solidFill>
                <a:latin typeface="Times New Roman" panose="02020603050405020304" pitchFamily="18" charset="0"/>
                <a:cs typeface="Times New Roman" panose="02020603050405020304" pitchFamily="18" charset="0"/>
              </a:rPr>
              <a:t>  (у класі/групі на заняттях, індивідуально після уроків).</a:t>
            </a:r>
          </a:p>
          <a:p>
            <a:pPr marL="0" lvl="0" indent="0" algn="just">
              <a:buClr>
                <a:srgbClr val="5FCBEF"/>
              </a:buClr>
              <a:buNone/>
            </a:pPr>
            <a:r>
              <a:rPr lang="uk-UA" sz="2000" b="1" i="1" dirty="0">
                <a:solidFill>
                  <a:srgbClr val="000000"/>
                </a:solidFill>
                <a:latin typeface="Times New Roman" panose="02020603050405020304" pitchFamily="18" charset="0"/>
                <a:cs typeface="Times New Roman" panose="02020603050405020304" pitchFamily="18" charset="0"/>
              </a:rPr>
              <a:t>Основне завдання </a:t>
            </a:r>
            <a:r>
              <a:rPr lang="uk-UA" sz="2000" i="1" dirty="0">
                <a:solidFill>
                  <a:srgbClr val="000000"/>
                </a:solidFill>
                <a:latin typeface="Times New Roman" panose="02020603050405020304" pitchFamily="18" charset="0"/>
                <a:cs typeface="Times New Roman" panose="02020603050405020304" pitchFamily="18" charset="0"/>
              </a:rPr>
              <a:t>– </a:t>
            </a:r>
            <a:r>
              <a:rPr lang="uk-UA" sz="2000" dirty="0">
                <a:solidFill>
                  <a:srgbClr val="000000"/>
                </a:solidFill>
                <a:latin typeface="Times New Roman" panose="02020603050405020304" pitchFamily="18" charset="0"/>
                <a:cs typeface="Times New Roman" panose="02020603050405020304" pitchFamily="18" charset="0"/>
              </a:rPr>
              <a:t>допомога вчителю(вихователю) в забезпеченні особистісно-зорієнтованого, індивідуального підходу в освітньому процесі, зокрема у створенні індивідуальної програми розвитку для дитини з особливими освітніми потребами. Оформлює та веде відповідну документацію. Забезпечує пізнавальну активність дітей з ООП. Спостерігає за поведінкою, успіхами, труднощами дитини, надає поради та пропозиції.</a:t>
            </a:r>
          </a:p>
          <a:p>
            <a:pPr marL="0" lvl="0" indent="0" algn="ctr">
              <a:buClr>
                <a:srgbClr val="5FCBEF"/>
              </a:buClr>
              <a:buNone/>
            </a:pPr>
            <a:r>
              <a:rPr lang="uk-UA" sz="2000" b="1" u="sng" dirty="0">
                <a:solidFill>
                  <a:srgbClr val="000000"/>
                </a:solidFill>
                <a:latin typeface="Times New Roman" panose="02020603050405020304" pitchFamily="18" charset="0"/>
                <a:cs typeface="Times New Roman" panose="02020603050405020304" pitchFamily="18" charset="0"/>
              </a:rPr>
              <a:t>ВАЖЛИВО поступово зменшувати обсяг допомоги, виходити на певний рівень самостійності дитини. </a:t>
            </a:r>
          </a:p>
          <a:p>
            <a:pPr marL="0" lvl="0" indent="0">
              <a:buClr>
                <a:srgbClr val="5FCBEF"/>
              </a:buClr>
              <a:buNone/>
            </a:pPr>
            <a:r>
              <a:rPr lang="uk-UA" sz="2000" b="1" dirty="0">
                <a:solidFill>
                  <a:srgbClr val="000000"/>
                </a:solidFill>
                <a:latin typeface="Times New Roman" panose="02020603050405020304" pitchFamily="18" charset="0"/>
                <a:cs typeface="Times New Roman" panose="02020603050405020304" pitchFamily="18" charset="0"/>
              </a:rPr>
              <a:t>Асистент дитини </a:t>
            </a:r>
            <a:r>
              <a:rPr lang="uk-UA" sz="2000" dirty="0">
                <a:solidFill>
                  <a:srgbClr val="000000"/>
                </a:solidFill>
                <a:latin typeface="Times New Roman" panose="02020603050405020304" pitchFamily="18" charset="0"/>
                <a:cs typeface="Times New Roman" panose="02020603050405020304" pitchFamily="18" charset="0"/>
              </a:rPr>
              <a:t>– волонтер, один із батьків, або особа, яка їх замінює. </a:t>
            </a:r>
          </a:p>
          <a:p>
            <a:pPr marL="0" lvl="0" indent="0">
              <a:buClr>
                <a:srgbClr val="5FCBEF"/>
              </a:buClr>
              <a:buNone/>
            </a:pPr>
            <a:r>
              <a:rPr lang="uk-UA" sz="2000" b="1" i="1" dirty="0">
                <a:solidFill>
                  <a:srgbClr val="000000"/>
                </a:solidFill>
                <a:latin typeface="Times New Roman" panose="02020603050405020304" pitchFamily="18" charset="0"/>
                <a:cs typeface="Times New Roman" panose="02020603050405020304" pitchFamily="18" charset="0"/>
              </a:rPr>
              <a:t>Основне завдання </a:t>
            </a:r>
            <a:r>
              <a:rPr lang="uk-UA" sz="2000" dirty="0">
                <a:solidFill>
                  <a:srgbClr val="000000"/>
                </a:solidFill>
                <a:latin typeface="Times New Roman" panose="02020603050405020304" pitchFamily="18" charset="0"/>
                <a:cs typeface="Times New Roman" panose="02020603050405020304" pitchFamily="18" charset="0"/>
              </a:rPr>
              <a:t>– підтримка, </a:t>
            </a:r>
            <a:r>
              <a:rPr lang="uk-UA" sz="2000" b="1" dirty="0">
                <a:solidFill>
                  <a:srgbClr val="000000"/>
                </a:solidFill>
                <a:latin typeface="Times New Roman" panose="02020603050405020304" pitchFamily="18" charset="0"/>
                <a:cs typeface="Times New Roman" panose="02020603050405020304" pitchFamily="18" charset="0"/>
              </a:rPr>
              <a:t>постійний супровід дитини</a:t>
            </a:r>
            <a:r>
              <a:rPr lang="uk-UA" sz="2000" dirty="0">
                <a:solidFill>
                  <a:srgbClr val="000000"/>
                </a:solidFill>
                <a:latin typeface="Times New Roman" panose="02020603050405020304" pitchFamily="18" charset="0"/>
                <a:cs typeface="Times New Roman" panose="02020603050405020304" pitchFamily="18" charset="0"/>
              </a:rPr>
              <a:t>, яка може мати комплексні порушення розвитку. Посада асистента дитини вводиться на підставі письмової заяви батьків або осіб, які їх замінюють.</a:t>
            </a:r>
          </a:p>
          <a:p>
            <a:endParaRPr lang="ru-RU"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18661" y="26603"/>
            <a:ext cx="2794633" cy="2034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0770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solidFill>
                  <a:srgbClr val="002060"/>
                </a:solidFill>
              </a:rPr>
              <a:t>Співпраця педагога та асистента педагога в інклюзивному класі(групі)</a:t>
            </a:r>
            <a:br>
              <a:rPr lang="uk-UA" b="1" dirty="0">
                <a:solidFill>
                  <a:srgbClr val="002060"/>
                </a:solidFill>
              </a:rPr>
            </a:br>
            <a:r>
              <a:rPr lang="uk-UA" sz="3200" b="1" dirty="0">
                <a:solidFill>
                  <a:srgbClr val="C00000"/>
                </a:solidFill>
              </a:rPr>
              <a:t>Оцінювання розвитку дитини</a:t>
            </a:r>
            <a:endParaRPr lang="ru-RU" dirty="0"/>
          </a:p>
        </p:txBody>
      </p:sp>
      <p:sp>
        <p:nvSpPr>
          <p:cNvPr id="3" name="Объект 2"/>
          <p:cNvSpPr>
            <a:spLocks noGrp="1"/>
          </p:cNvSpPr>
          <p:nvPr>
            <p:ph idx="1"/>
          </p:nvPr>
        </p:nvSpPr>
        <p:spPr/>
        <p:txBody>
          <a:bodyPr/>
          <a:lstStyle/>
          <a:p>
            <a:endParaRPr lang="ru-RU" dirty="0"/>
          </a:p>
        </p:txBody>
      </p:sp>
      <p:sp>
        <p:nvSpPr>
          <p:cNvPr id="4" name="Овал 3"/>
          <p:cNvSpPr/>
          <p:nvPr/>
        </p:nvSpPr>
        <p:spPr>
          <a:xfrm>
            <a:off x="832206" y="2212369"/>
            <a:ext cx="2054831"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tx1"/>
                </a:solidFill>
              </a:rPr>
              <a:t>Обов</a:t>
            </a:r>
            <a:r>
              <a:rPr lang="en-US" b="1" dirty="0">
                <a:solidFill>
                  <a:schemeClr val="tx1"/>
                </a:solidFill>
              </a:rPr>
              <a:t>’</a:t>
            </a:r>
            <a:r>
              <a:rPr lang="uk-UA" b="1" dirty="0" err="1">
                <a:solidFill>
                  <a:schemeClr val="tx1"/>
                </a:solidFill>
              </a:rPr>
              <a:t>язки</a:t>
            </a:r>
            <a:endParaRPr lang="uk-UA" b="1" dirty="0">
              <a:solidFill>
                <a:schemeClr val="tx1"/>
              </a:solidFill>
            </a:endParaRPr>
          </a:p>
          <a:p>
            <a:pPr algn="ctr"/>
            <a:r>
              <a:rPr lang="uk-UA" b="1" dirty="0">
                <a:solidFill>
                  <a:schemeClr val="tx1"/>
                </a:solidFill>
              </a:rPr>
              <a:t>педагога</a:t>
            </a:r>
            <a:endParaRPr lang="ru-RU" b="1" dirty="0">
              <a:solidFill>
                <a:schemeClr val="tx1"/>
              </a:solidFill>
            </a:endParaRPr>
          </a:p>
        </p:txBody>
      </p:sp>
      <p:sp>
        <p:nvSpPr>
          <p:cNvPr id="8" name="Овал 7"/>
          <p:cNvSpPr/>
          <p:nvPr/>
        </p:nvSpPr>
        <p:spPr>
          <a:xfrm>
            <a:off x="3953840" y="2212369"/>
            <a:ext cx="2054831"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solidFill>
                  <a:schemeClr val="tx1"/>
                </a:solidFill>
              </a:rPr>
              <a:t>Спільні</a:t>
            </a:r>
          </a:p>
          <a:p>
            <a:pPr algn="ctr"/>
            <a:r>
              <a:rPr lang="uk-UA" b="1" dirty="0">
                <a:solidFill>
                  <a:schemeClr val="tx1"/>
                </a:solidFill>
              </a:rPr>
              <a:t>дії</a:t>
            </a:r>
            <a:endParaRPr lang="ru-RU" b="1" dirty="0">
              <a:solidFill>
                <a:schemeClr val="tx1"/>
              </a:solidFill>
            </a:endParaRPr>
          </a:p>
        </p:txBody>
      </p:sp>
      <p:sp>
        <p:nvSpPr>
          <p:cNvPr id="9" name="Овал 8"/>
          <p:cNvSpPr/>
          <p:nvPr/>
        </p:nvSpPr>
        <p:spPr>
          <a:xfrm>
            <a:off x="7376846" y="2212369"/>
            <a:ext cx="2054831"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err="1">
                <a:solidFill>
                  <a:schemeClr val="tx1"/>
                </a:solidFill>
              </a:rPr>
              <a:t>Обов</a:t>
            </a:r>
            <a:r>
              <a:rPr lang="en-US" b="1" dirty="0">
                <a:solidFill>
                  <a:schemeClr val="tx1"/>
                </a:solidFill>
              </a:rPr>
              <a:t>’</a:t>
            </a:r>
            <a:r>
              <a:rPr lang="uk-UA" b="1" dirty="0" err="1">
                <a:solidFill>
                  <a:schemeClr val="tx1"/>
                </a:solidFill>
              </a:rPr>
              <a:t>язки</a:t>
            </a:r>
            <a:r>
              <a:rPr lang="uk-UA" b="1" dirty="0">
                <a:solidFill>
                  <a:schemeClr val="tx1"/>
                </a:solidFill>
              </a:rPr>
              <a:t> </a:t>
            </a:r>
          </a:p>
          <a:p>
            <a:pPr algn="ctr"/>
            <a:r>
              <a:rPr lang="uk-UA" b="1" dirty="0">
                <a:solidFill>
                  <a:schemeClr val="tx1"/>
                </a:solidFill>
              </a:rPr>
              <a:t>асистента</a:t>
            </a:r>
          </a:p>
          <a:p>
            <a:pPr algn="ctr"/>
            <a:r>
              <a:rPr lang="uk-UA" b="1" dirty="0">
                <a:solidFill>
                  <a:schemeClr val="tx1"/>
                </a:solidFill>
              </a:rPr>
              <a:t>педагога</a:t>
            </a:r>
            <a:endParaRPr lang="ru-RU" b="1" dirty="0">
              <a:solidFill>
                <a:schemeClr val="tx1"/>
              </a:solidFill>
            </a:endParaRPr>
          </a:p>
        </p:txBody>
      </p:sp>
      <p:sp>
        <p:nvSpPr>
          <p:cNvPr id="10" name="Прямоугольник с двумя скругленными противолежащими углами 9"/>
          <p:cNvSpPr/>
          <p:nvPr/>
        </p:nvSpPr>
        <p:spPr>
          <a:xfrm>
            <a:off x="513708" y="3126768"/>
            <a:ext cx="2568539" cy="3387048"/>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a:solidFill>
                  <a:schemeClr val="tx1"/>
                </a:solidFill>
                <a:latin typeface="Open Sans"/>
              </a:rPr>
              <a:t>• </a:t>
            </a:r>
            <a:r>
              <a:rPr lang="uk-UA" sz="1600" b="1" dirty="0">
                <a:solidFill>
                  <a:schemeClr val="tx1"/>
                </a:solidFill>
                <a:latin typeface="Open Sans"/>
              </a:rPr>
              <a:t>Визначення навчальних потреб дітей з ООП. </a:t>
            </a:r>
          </a:p>
          <a:p>
            <a:r>
              <a:rPr lang="uk-UA" sz="1600" b="1" dirty="0">
                <a:solidFill>
                  <a:schemeClr val="tx1"/>
                </a:solidFill>
                <a:latin typeface="Open Sans"/>
              </a:rPr>
              <a:t>• Пропозиції про прийняття рішень, вибір з наявних альтернатив.</a:t>
            </a:r>
          </a:p>
          <a:p>
            <a:r>
              <a:rPr lang="uk-UA" sz="1600" b="1" dirty="0">
                <a:solidFill>
                  <a:schemeClr val="tx1"/>
                </a:solidFill>
                <a:latin typeface="Open Sans"/>
              </a:rPr>
              <a:t> • Створення індивідуальних програм розвитку (ІПР).</a:t>
            </a:r>
          </a:p>
          <a:p>
            <a:r>
              <a:rPr lang="uk-UA" sz="1600" b="1" dirty="0">
                <a:solidFill>
                  <a:schemeClr val="tx1"/>
                </a:solidFill>
                <a:latin typeface="Open Sans"/>
              </a:rPr>
              <a:t> • Ведення поточних записів про дітей з ООП.</a:t>
            </a:r>
            <a:endParaRPr lang="uk-UA" sz="1600" b="1" dirty="0">
              <a:solidFill>
                <a:schemeClr val="tx1"/>
              </a:solidFill>
            </a:endParaRPr>
          </a:p>
        </p:txBody>
      </p:sp>
      <p:sp>
        <p:nvSpPr>
          <p:cNvPr id="11" name="Прямоугольник с двумя скругленными противолежащими углами 10"/>
          <p:cNvSpPr/>
          <p:nvPr/>
        </p:nvSpPr>
        <p:spPr>
          <a:xfrm>
            <a:off x="3301430" y="3143035"/>
            <a:ext cx="3359649" cy="3370780"/>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itchFamily="34" charset="0"/>
              <a:buChar char="•"/>
            </a:pPr>
            <a:r>
              <a:rPr lang="uk-UA" sz="1500" b="1" dirty="0">
                <a:solidFill>
                  <a:schemeClr val="tx1"/>
                </a:solidFill>
                <a:latin typeface="Open Sans"/>
              </a:rPr>
              <a:t>Обговорення здібностей дітей з ООП, їхніх сильних і слабких сторін. </a:t>
            </a:r>
          </a:p>
          <a:p>
            <a:pPr marL="171450" indent="-171450">
              <a:buFont typeface="Arial" pitchFamily="34" charset="0"/>
              <a:buChar char="•"/>
            </a:pPr>
            <a:r>
              <a:rPr lang="uk-UA" sz="1500" b="1" dirty="0">
                <a:solidFill>
                  <a:schemeClr val="tx1"/>
                </a:solidFill>
                <a:latin typeface="Open Sans"/>
              </a:rPr>
              <a:t> Участь у засіданнях з питань планування (якщо педагог вимагатиме присутності асистентів . </a:t>
            </a:r>
          </a:p>
          <a:p>
            <a:pPr marL="171450" indent="-171450">
              <a:buFont typeface="Arial" pitchFamily="34" charset="0"/>
              <a:buChar char="•"/>
            </a:pPr>
            <a:r>
              <a:rPr lang="uk-UA" sz="1500" b="1" dirty="0">
                <a:solidFill>
                  <a:schemeClr val="tx1"/>
                </a:solidFill>
                <a:latin typeface="Open Sans"/>
              </a:rPr>
              <a:t> Обговорення очікуваних навчальних результатів  дітей з ООП.</a:t>
            </a:r>
          </a:p>
          <a:p>
            <a:pPr marL="171450" indent="-171450">
              <a:buFont typeface="Arial" pitchFamily="34" charset="0"/>
              <a:buChar char="•"/>
            </a:pPr>
            <a:r>
              <a:rPr lang="uk-UA" sz="1500" b="1" dirty="0">
                <a:solidFill>
                  <a:schemeClr val="tx1"/>
                </a:solidFill>
                <a:latin typeface="Open Sans"/>
              </a:rPr>
              <a:t>  Обговорення навчальних, поведінкових та емоційних цілей для дитини.</a:t>
            </a:r>
            <a:r>
              <a:rPr lang="uk-UA" sz="1400" b="1" dirty="0">
                <a:solidFill>
                  <a:schemeClr val="tx1"/>
                </a:solidFill>
                <a:latin typeface="Open Sans"/>
              </a:rPr>
              <a:t> </a:t>
            </a:r>
            <a:endParaRPr lang="uk-UA" sz="1400" b="1" dirty="0">
              <a:solidFill>
                <a:schemeClr val="tx1"/>
              </a:solidFill>
            </a:endParaRPr>
          </a:p>
        </p:txBody>
      </p:sp>
      <p:sp>
        <p:nvSpPr>
          <p:cNvPr id="12" name="Прямоугольник с двумя скругленными противолежащими углами 11"/>
          <p:cNvSpPr/>
          <p:nvPr/>
        </p:nvSpPr>
        <p:spPr>
          <a:xfrm>
            <a:off x="7056632" y="3126768"/>
            <a:ext cx="2467512" cy="3387047"/>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sz="1600" b="1" dirty="0">
                <a:solidFill>
                  <a:schemeClr val="tx1"/>
                </a:solidFill>
                <a:latin typeface="Open Sans"/>
              </a:rPr>
              <a:t>Спостереження за поведінкою дитини з ООП й надання інформації педагогам. </a:t>
            </a:r>
          </a:p>
          <a:p>
            <a:pPr marL="285750" indent="-285750">
              <a:buFont typeface="Arial" pitchFamily="34" charset="0"/>
              <a:buChar char="•"/>
            </a:pPr>
            <a:r>
              <a:rPr lang="uk-UA" sz="1600" b="1" dirty="0">
                <a:solidFill>
                  <a:schemeClr val="tx1"/>
                </a:solidFill>
                <a:latin typeface="Open Sans"/>
              </a:rPr>
              <a:t>Надання пропозицій педагогам про виконання можливих дій</a:t>
            </a:r>
            <a:r>
              <a:rPr lang="uk-UA" sz="1600" b="1" dirty="0">
                <a:solidFill>
                  <a:srgbClr val="676767"/>
                </a:solidFill>
                <a:latin typeface="Open Sans"/>
              </a:rPr>
              <a:t>.</a:t>
            </a:r>
            <a:endParaRPr lang="uk-UA" sz="1600" b="1" dirty="0"/>
          </a:p>
        </p:txBody>
      </p:sp>
    </p:spTree>
    <p:extLst>
      <p:ext uri="{BB962C8B-B14F-4D97-AF65-F5344CB8AC3E}">
        <p14:creationId xmlns:p14="http://schemas.microsoft.com/office/powerpoint/2010/main" val="3181771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715766"/>
          </a:xfrm>
        </p:spPr>
        <p:txBody>
          <a:bodyPr/>
          <a:lstStyle/>
          <a:p>
            <a:pPr algn="ctr"/>
            <a:r>
              <a:rPr lang="uk-UA" b="1" dirty="0">
                <a:solidFill>
                  <a:srgbClr val="C00000"/>
                </a:solidFill>
              </a:rPr>
              <a:t>Планування</a:t>
            </a:r>
          </a:p>
        </p:txBody>
      </p:sp>
      <p:sp>
        <p:nvSpPr>
          <p:cNvPr id="3" name="Объект 2"/>
          <p:cNvSpPr>
            <a:spLocks noGrp="1"/>
          </p:cNvSpPr>
          <p:nvPr>
            <p:ph idx="1"/>
          </p:nvPr>
        </p:nvSpPr>
        <p:spPr>
          <a:xfrm>
            <a:off x="677335" y="1387012"/>
            <a:ext cx="8596668" cy="4654352"/>
          </a:xfrm>
        </p:spPr>
        <p:txBody>
          <a:bodyPr/>
          <a:lstStyle/>
          <a:p>
            <a:endParaRPr lang="ru-RU" dirty="0"/>
          </a:p>
        </p:txBody>
      </p:sp>
      <p:sp>
        <p:nvSpPr>
          <p:cNvPr id="4" name="Овал 3"/>
          <p:cNvSpPr/>
          <p:nvPr/>
        </p:nvSpPr>
        <p:spPr>
          <a:xfrm>
            <a:off x="770562" y="1429819"/>
            <a:ext cx="1952090"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b="1" dirty="0" err="1">
                <a:solidFill>
                  <a:prstClr val="black"/>
                </a:solidFill>
              </a:rPr>
              <a:t>Обов</a:t>
            </a:r>
            <a:r>
              <a:rPr lang="en-US" b="1" dirty="0">
                <a:solidFill>
                  <a:prstClr val="black"/>
                </a:solidFill>
              </a:rPr>
              <a:t>’</a:t>
            </a:r>
            <a:r>
              <a:rPr lang="uk-UA" b="1" dirty="0" err="1">
                <a:solidFill>
                  <a:prstClr val="black"/>
                </a:solidFill>
              </a:rPr>
              <a:t>язки</a:t>
            </a:r>
            <a:endParaRPr lang="uk-UA" b="1" dirty="0">
              <a:solidFill>
                <a:prstClr val="black"/>
              </a:solidFill>
            </a:endParaRPr>
          </a:p>
          <a:p>
            <a:pPr lvl="0" algn="ctr"/>
            <a:r>
              <a:rPr lang="uk-UA" b="1" dirty="0">
                <a:solidFill>
                  <a:prstClr val="black"/>
                </a:solidFill>
              </a:rPr>
              <a:t>педагога</a:t>
            </a:r>
            <a:endParaRPr lang="ru-RU" b="1" dirty="0">
              <a:solidFill>
                <a:prstClr val="black"/>
              </a:solidFill>
            </a:endParaRPr>
          </a:p>
        </p:txBody>
      </p:sp>
      <p:sp>
        <p:nvSpPr>
          <p:cNvPr id="6" name="Овал 5"/>
          <p:cNvSpPr/>
          <p:nvPr/>
        </p:nvSpPr>
        <p:spPr>
          <a:xfrm>
            <a:off x="3881919" y="1429819"/>
            <a:ext cx="1952090"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a:solidFill>
                  <a:prstClr val="black"/>
                </a:solidFill>
              </a:rPr>
              <a:t>Спільні</a:t>
            </a:r>
          </a:p>
          <a:p>
            <a:pPr lvl="0" algn="ctr"/>
            <a:r>
              <a:rPr lang="uk-UA" b="1" dirty="0">
                <a:solidFill>
                  <a:prstClr val="black"/>
                </a:solidFill>
              </a:rPr>
              <a:t>дії</a:t>
            </a:r>
            <a:endParaRPr lang="ru-RU" b="1" dirty="0">
              <a:solidFill>
                <a:prstClr val="black"/>
              </a:solidFill>
            </a:endParaRPr>
          </a:p>
        </p:txBody>
      </p:sp>
      <p:sp>
        <p:nvSpPr>
          <p:cNvPr id="7" name="Овал 6"/>
          <p:cNvSpPr/>
          <p:nvPr/>
        </p:nvSpPr>
        <p:spPr>
          <a:xfrm>
            <a:off x="7250130" y="1429819"/>
            <a:ext cx="1952090"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err="1">
                <a:solidFill>
                  <a:prstClr val="black"/>
                </a:solidFill>
              </a:rPr>
              <a:t>Обов</a:t>
            </a:r>
            <a:r>
              <a:rPr lang="en-US" b="1" dirty="0">
                <a:solidFill>
                  <a:prstClr val="black"/>
                </a:solidFill>
              </a:rPr>
              <a:t>’</a:t>
            </a:r>
            <a:r>
              <a:rPr lang="uk-UA" b="1" dirty="0" err="1">
                <a:solidFill>
                  <a:prstClr val="black"/>
                </a:solidFill>
              </a:rPr>
              <a:t>язки</a:t>
            </a:r>
            <a:r>
              <a:rPr lang="uk-UA" b="1" dirty="0">
                <a:solidFill>
                  <a:prstClr val="black"/>
                </a:solidFill>
              </a:rPr>
              <a:t> </a:t>
            </a:r>
          </a:p>
          <a:p>
            <a:pPr lvl="0" algn="ctr"/>
            <a:r>
              <a:rPr lang="uk-UA" b="1" dirty="0">
                <a:solidFill>
                  <a:prstClr val="black"/>
                </a:solidFill>
              </a:rPr>
              <a:t>асистента</a:t>
            </a:r>
          </a:p>
          <a:p>
            <a:pPr lvl="0" algn="ctr"/>
            <a:r>
              <a:rPr lang="uk-UA" b="1" dirty="0">
                <a:solidFill>
                  <a:prstClr val="black"/>
                </a:solidFill>
              </a:rPr>
              <a:t>педагога</a:t>
            </a:r>
            <a:endParaRPr lang="ru-RU" b="1" dirty="0">
              <a:solidFill>
                <a:prstClr val="black"/>
              </a:solidFill>
            </a:endParaRPr>
          </a:p>
        </p:txBody>
      </p:sp>
      <p:sp>
        <p:nvSpPr>
          <p:cNvPr id="5" name="Прямоугольник с двумя скругленными противолежащими углами 4"/>
          <p:cNvSpPr/>
          <p:nvPr/>
        </p:nvSpPr>
        <p:spPr>
          <a:xfrm>
            <a:off x="688369" y="2344219"/>
            <a:ext cx="2116476" cy="3707260"/>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rPr>
              <a:t>Планування дій на занятті й підготовка навчальних матеріалів.</a:t>
            </a:r>
          </a:p>
          <a:p>
            <a:pPr marL="285750" indent="-285750">
              <a:buFont typeface="Arial" pitchFamily="34" charset="0"/>
              <a:buChar char="•"/>
            </a:pPr>
            <a:r>
              <a:rPr lang="uk-UA" b="1" dirty="0">
                <a:solidFill>
                  <a:schemeClr val="tx1"/>
                </a:solidFill>
              </a:rPr>
              <a:t>Запровадження змін відповідно до ІПР.</a:t>
            </a:r>
          </a:p>
          <a:p>
            <a:pPr marL="285750" indent="-285750">
              <a:buFont typeface="Arial" pitchFamily="34" charset="0"/>
              <a:buChar char="•"/>
            </a:pPr>
            <a:r>
              <a:rPr lang="uk-UA" b="1" dirty="0">
                <a:solidFill>
                  <a:schemeClr val="tx1"/>
                </a:solidFill>
              </a:rPr>
              <a:t>Визначення пріоритетів</a:t>
            </a:r>
            <a:r>
              <a:rPr lang="ru-RU" dirty="0">
                <a:solidFill>
                  <a:schemeClr val="tx1"/>
                </a:solidFill>
              </a:rPr>
              <a:t>. </a:t>
            </a:r>
          </a:p>
        </p:txBody>
      </p:sp>
      <p:sp>
        <p:nvSpPr>
          <p:cNvPr id="9" name="Прямоугольник с двумя скругленными противолежащими углами 8"/>
          <p:cNvSpPr/>
          <p:nvPr/>
        </p:nvSpPr>
        <p:spPr>
          <a:xfrm>
            <a:off x="3676436" y="2371187"/>
            <a:ext cx="2465798" cy="3653323"/>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rPr>
              <a:t>Підготовка навчальних матеріалів, у тому числі можливих змін у навчальній (освітній) програмі.</a:t>
            </a:r>
          </a:p>
          <a:p>
            <a:pPr marL="285750" indent="-285750">
              <a:buFont typeface="Arial" pitchFamily="34" charset="0"/>
              <a:buChar char="•"/>
            </a:pPr>
            <a:r>
              <a:rPr lang="uk-UA" b="1" dirty="0">
                <a:solidFill>
                  <a:schemeClr val="tx1"/>
                </a:solidFill>
              </a:rPr>
              <a:t>Інформування про наявні ресурси.</a:t>
            </a:r>
          </a:p>
        </p:txBody>
      </p:sp>
      <p:sp>
        <p:nvSpPr>
          <p:cNvPr id="10" name="Прямоугольник с двумя скругленными противолежащими углами 9"/>
          <p:cNvSpPr/>
          <p:nvPr/>
        </p:nvSpPr>
        <p:spPr>
          <a:xfrm>
            <a:off x="7209033" y="2352778"/>
            <a:ext cx="2034283" cy="3671731"/>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latin typeface="Open Sans"/>
              </a:rPr>
              <a:t>Допомога в підготовці матеріалів, складанні таблиць і проведення іншої допоміжної роботи.</a:t>
            </a:r>
            <a:endParaRPr lang="uk-UA" b="1" dirty="0">
              <a:solidFill>
                <a:schemeClr val="tx1"/>
              </a:solidFill>
            </a:endParaRPr>
          </a:p>
        </p:txBody>
      </p:sp>
    </p:spTree>
    <p:extLst>
      <p:ext uri="{BB962C8B-B14F-4D97-AF65-F5344CB8AC3E}">
        <p14:creationId xmlns:p14="http://schemas.microsoft.com/office/powerpoint/2010/main" val="3365768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910975"/>
          </a:xfrm>
        </p:spPr>
        <p:txBody>
          <a:bodyPr/>
          <a:lstStyle/>
          <a:p>
            <a:pPr algn="ctr"/>
            <a:r>
              <a:rPr lang="uk-UA" b="1" dirty="0">
                <a:solidFill>
                  <a:srgbClr val="C00000"/>
                </a:solidFill>
              </a:rPr>
              <a:t>Контроль дисципліни</a:t>
            </a:r>
          </a:p>
        </p:txBody>
      </p:sp>
      <p:sp>
        <p:nvSpPr>
          <p:cNvPr id="3" name="Объект 2"/>
          <p:cNvSpPr>
            <a:spLocks noGrp="1"/>
          </p:cNvSpPr>
          <p:nvPr>
            <p:ph idx="1"/>
          </p:nvPr>
        </p:nvSpPr>
        <p:spPr>
          <a:xfrm>
            <a:off x="677335" y="1387012"/>
            <a:ext cx="8596668" cy="4654352"/>
          </a:xfrm>
        </p:spPr>
        <p:txBody>
          <a:bodyPr/>
          <a:lstStyle/>
          <a:p>
            <a:endParaRPr lang="ru-RU" dirty="0"/>
          </a:p>
        </p:txBody>
      </p:sp>
      <p:sp>
        <p:nvSpPr>
          <p:cNvPr id="4" name="Овал 3"/>
          <p:cNvSpPr/>
          <p:nvPr/>
        </p:nvSpPr>
        <p:spPr>
          <a:xfrm>
            <a:off x="909260" y="1388724"/>
            <a:ext cx="2054831"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b="1" dirty="0" err="1">
                <a:solidFill>
                  <a:prstClr val="black"/>
                </a:solidFill>
              </a:rPr>
              <a:t>Обов</a:t>
            </a:r>
            <a:r>
              <a:rPr lang="en-US" b="1" dirty="0">
                <a:solidFill>
                  <a:prstClr val="black"/>
                </a:solidFill>
              </a:rPr>
              <a:t>’</a:t>
            </a:r>
            <a:r>
              <a:rPr lang="uk-UA" b="1" dirty="0" err="1">
                <a:solidFill>
                  <a:prstClr val="black"/>
                </a:solidFill>
              </a:rPr>
              <a:t>язки</a:t>
            </a:r>
            <a:endParaRPr lang="uk-UA" b="1" dirty="0">
              <a:solidFill>
                <a:prstClr val="black"/>
              </a:solidFill>
            </a:endParaRPr>
          </a:p>
          <a:p>
            <a:pPr lvl="0" algn="ctr"/>
            <a:r>
              <a:rPr lang="uk-UA" b="1" dirty="0">
                <a:solidFill>
                  <a:prstClr val="black"/>
                </a:solidFill>
              </a:rPr>
              <a:t>педагога</a:t>
            </a:r>
            <a:endParaRPr lang="ru-RU" b="1" dirty="0">
              <a:solidFill>
                <a:prstClr val="black"/>
              </a:solidFill>
            </a:endParaRPr>
          </a:p>
        </p:txBody>
      </p:sp>
      <p:sp>
        <p:nvSpPr>
          <p:cNvPr id="6" name="Овал 5"/>
          <p:cNvSpPr/>
          <p:nvPr/>
        </p:nvSpPr>
        <p:spPr>
          <a:xfrm>
            <a:off x="4097675" y="1388724"/>
            <a:ext cx="2054831"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a:solidFill>
                  <a:prstClr val="black"/>
                </a:solidFill>
              </a:rPr>
              <a:t>Спільні</a:t>
            </a:r>
          </a:p>
          <a:p>
            <a:pPr lvl="0" algn="ctr"/>
            <a:r>
              <a:rPr lang="uk-UA" b="1" dirty="0">
                <a:solidFill>
                  <a:prstClr val="black"/>
                </a:solidFill>
              </a:rPr>
              <a:t>дії</a:t>
            </a:r>
            <a:endParaRPr lang="ru-RU" b="1" dirty="0">
              <a:solidFill>
                <a:prstClr val="black"/>
              </a:solidFill>
            </a:endParaRPr>
          </a:p>
        </p:txBody>
      </p:sp>
      <p:sp>
        <p:nvSpPr>
          <p:cNvPr id="7" name="Овал 6"/>
          <p:cNvSpPr/>
          <p:nvPr/>
        </p:nvSpPr>
        <p:spPr>
          <a:xfrm>
            <a:off x="7178211" y="1388724"/>
            <a:ext cx="2054831"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err="1">
                <a:solidFill>
                  <a:prstClr val="black"/>
                </a:solidFill>
              </a:rPr>
              <a:t>Обов</a:t>
            </a:r>
            <a:r>
              <a:rPr lang="en-US" b="1" dirty="0">
                <a:solidFill>
                  <a:prstClr val="black"/>
                </a:solidFill>
              </a:rPr>
              <a:t>’</a:t>
            </a:r>
            <a:r>
              <a:rPr lang="uk-UA" b="1" dirty="0" err="1">
                <a:solidFill>
                  <a:prstClr val="black"/>
                </a:solidFill>
              </a:rPr>
              <a:t>язки</a:t>
            </a:r>
            <a:r>
              <a:rPr lang="uk-UA" b="1" dirty="0">
                <a:solidFill>
                  <a:prstClr val="black"/>
                </a:solidFill>
              </a:rPr>
              <a:t> </a:t>
            </a:r>
          </a:p>
          <a:p>
            <a:pPr lvl="0" algn="ctr"/>
            <a:r>
              <a:rPr lang="uk-UA" b="1" dirty="0">
                <a:solidFill>
                  <a:prstClr val="black"/>
                </a:solidFill>
              </a:rPr>
              <a:t>асистента</a:t>
            </a:r>
          </a:p>
          <a:p>
            <a:pPr lvl="0" algn="ctr"/>
            <a:r>
              <a:rPr lang="uk-UA" b="1" dirty="0">
                <a:solidFill>
                  <a:prstClr val="black"/>
                </a:solidFill>
              </a:rPr>
              <a:t>педагога</a:t>
            </a:r>
            <a:endParaRPr lang="ru-RU" b="1" dirty="0">
              <a:solidFill>
                <a:prstClr val="black"/>
              </a:solidFill>
            </a:endParaRPr>
          </a:p>
        </p:txBody>
      </p:sp>
      <p:sp>
        <p:nvSpPr>
          <p:cNvPr id="5" name="Прямоугольник с двумя скругленными противолежащими углами 4"/>
          <p:cNvSpPr/>
          <p:nvPr/>
        </p:nvSpPr>
        <p:spPr>
          <a:xfrm>
            <a:off x="708914" y="2303124"/>
            <a:ext cx="2455525" cy="3707258"/>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rPr>
              <a:t>Запровадження чітко зрозумілої системи управління у класі(групи), правил поведінки й очікувань від  дітей з ООП.</a:t>
            </a:r>
          </a:p>
        </p:txBody>
      </p:sp>
      <p:sp>
        <p:nvSpPr>
          <p:cNvPr id="9" name="Прямоугольник с двумя скругленными противолежащими углами 8"/>
          <p:cNvSpPr/>
          <p:nvPr/>
        </p:nvSpPr>
        <p:spPr>
          <a:xfrm>
            <a:off x="3739793" y="2303124"/>
            <a:ext cx="2979505" cy="3707258"/>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rPr>
              <a:t>Регулярні зустрічі й обговорення успішності дітей з ООП.</a:t>
            </a:r>
          </a:p>
          <a:p>
            <a:pPr marL="285750" indent="-285750">
              <a:buFont typeface="Arial" pitchFamily="34" charset="0"/>
              <a:buChar char="•"/>
            </a:pPr>
            <a:r>
              <a:rPr lang="uk-UA" b="1" dirty="0">
                <a:solidFill>
                  <a:schemeClr val="tx1"/>
                </a:solidFill>
              </a:rPr>
              <a:t>Обговорення та з'ясування очікувань щодо дотримання поведінки дітей й виконання ними шкільних правил.</a:t>
            </a:r>
          </a:p>
        </p:txBody>
      </p:sp>
      <p:sp>
        <p:nvSpPr>
          <p:cNvPr id="10" name="Прямоугольник с двумя скругленными противолежащими углами 9"/>
          <p:cNvSpPr/>
          <p:nvPr/>
        </p:nvSpPr>
        <p:spPr>
          <a:xfrm>
            <a:off x="7178212" y="2303124"/>
            <a:ext cx="2270588" cy="3707258"/>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latin typeface="Open Sans"/>
              </a:rPr>
              <a:t>Робота в рамках установлених дій. У тому числі управління у класі (групі), правил поведінки та очікувань ІПР</a:t>
            </a:r>
            <a:r>
              <a:rPr lang="ru-RU" dirty="0">
                <a:solidFill>
                  <a:srgbClr val="676767"/>
                </a:solidFill>
                <a:latin typeface="Open Sans"/>
              </a:rPr>
              <a:t>.</a:t>
            </a:r>
            <a:endParaRPr lang="ru-RU" dirty="0"/>
          </a:p>
        </p:txBody>
      </p:sp>
    </p:spTree>
    <p:extLst>
      <p:ext uri="{BB962C8B-B14F-4D97-AF65-F5344CB8AC3E}">
        <p14:creationId xmlns:p14="http://schemas.microsoft.com/office/powerpoint/2010/main" val="1242049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705492"/>
          </a:xfrm>
        </p:spPr>
        <p:txBody>
          <a:bodyPr/>
          <a:lstStyle/>
          <a:p>
            <a:pPr algn="ctr"/>
            <a:r>
              <a:rPr lang="uk-UA" b="1" dirty="0">
                <a:solidFill>
                  <a:srgbClr val="C00000"/>
                </a:solidFill>
              </a:rPr>
              <a:t>Навчально-виховний процес </a:t>
            </a:r>
          </a:p>
        </p:txBody>
      </p:sp>
      <p:sp>
        <p:nvSpPr>
          <p:cNvPr id="3" name="Объект 2"/>
          <p:cNvSpPr>
            <a:spLocks noGrp="1"/>
          </p:cNvSpPr>
          <p:nvPr>
            <p:ph idx="1"/>
          </p:nvPr>
        </p:nvSpPr>
        <p:spPr>
          <a:xfrm>
            <a:off x="677335" y="1304818"/>
            <a:ext cx="8596668" cy="4736545"/>
          </a:xfrm>
        </p:spPr>
        <p:txBody>
          <a:bodyPr/>
          <a:lstStyle/>
          <a:p>
            <a:endParaRPr lang="ru-RU" dirty="0"/>
          </a:p>
        </p:txBody>
      </p:sp>
      <p:sp>
        <p:nvSpPr>
          <p:cNvPr id="4" name="Овал 3"/>
          <p:cNvSpPr/>
          <p:nvPr/>
        </p:nvSpPr>
        <p:spPr>
          <a:xfrm>
            <a:off x="729465" y="1345915"/>
            <a:ext cx="1962364"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b="1" dirty="0" err="1">
                <a:solidFill>
                  <a:prstClr val="black"/>
                </a:solidFill>
              </a:rPr>
              <a:t>Обов</a:t>
            </a:r>
            <a:r>
              <a:rPr lang="en-US" b="1" dirty="0">
                <a:solidFill>
                  <a:prstClr val="black"/>
                </a:solidFill>
              </a:rPr>
              <a:t>’</a:t>
            </a:r>
            <a:r>
              <a:rPr lang="uk-UA" b="1" dirty="0" err="1">
                <a:solidFill>
                  <a:prstClr val="black"/>
                </a:solidFill>
              </a:rPr>
              <a:t>язки</a:t>
            </a:r>
            <a:endParaRPr lang="uk-UA" b="1" dirty="0">
              <a:solidFill>
                <a:prstClr val="black"/>
              </a:solidFill>
            </a:endParaRPr>
          </a:p>
          <a:p>
            <a:pPr lvl="0" algn="ctr"/>
            <a:r>
              <a:rPr lang="uk-UA" b="1" dirty="0">
                <a:solidFill>
                  <a:prstClr val="black"/>
                </a:solidFill>
              </a:rPr>
              <a:t>педагога</a:t>
            </a:r>
            <a:endParaRPr lang="ru-RU" b="1" dirty="0">
              <a:solidFill>
                <a:prstClr val="black"/>
              </a:solidFill>
            </a:endParaRPr>
          </a:p>
        </p:txBody>
      </p:sp>
      <p:sp>
        <p:nvSpPr>
          <p:cNvPr id="6" name="Овал 5"/>
          <p:cNvSpPr/>
          <p:nvPr/>
        </p:nvSpPr>
        <p:spPr>
          <a:xfrm>
            <a:off x="3750067" y="1345915"/>
            <a:ext cx="2198670"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a:solidFill>
                  <a:prstClr val="black"/>
                </a:solidFill>
              </a:rPr>
              <a:t>Спільні</a:t>
            </a:r>
          </a:p>
          <a:p>
            <a:pPr lvl="0" algn="ctr"/>
            <a:r>
              <a:rPr lang="uk-UA" b="1" dirty="0">
                <a:solidFill>
                  <a:prstClr val="black"/>
                </a:solidFill>
              </a:rPr>
              <a:t>дії</a:t>
            </a:r>
            <a:endParaRPr lang="ru-RU" b="1" dirty="0">
              <a:solidFill>
                <a:prstClr val="black"/>
              </a:solidFill>
            </a:endParaRPr>
          </a:p>
        </p:txBody>
      </p:sp>
      <p:sp>
        <p:nvSpPr>
          <p:cNvPr id="7" name="Овал 6"/>
          <p:cNvSpPr/>
          <p:nvPr/>
        </p:nvSpPr>
        <p:spPr>
          <a:xfrm>
            <a:off x="7202185" y="1345915"/>
            <a:ext cx="2087366" cy="9144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err="1">
                <a:solidFill>
                  <a:prstClr val="black"/>
                </a:solidFill>
              </a:rPr>
              <a:t>Обов</a:t>
            </a:r>
            <a:r>
              <a:rPr lang="en-US" b="1" dirty="0">
                <a:solidFill>
                  <a:prstClr val="black"/>
                </a:solidFill>
              </a:rPr>
              <a:t>’</a:t>
            </a:r>
            <a:r>
              <a:rPr lang="uk-UA" b="1" dirty="0" err="1">
                <a:solidFill>
                  <a:prstClr val="black"/>
                </a:solidFill>
              </a:rPr>
              <a:t>язки</a:t>
            </a:r>
            <a:r>
              <a:rPr lang="uk-UA" b="1" dirty="0">
                <a:solidFill>
                  <a:prstClr val="black"/>
                </a:solidFill>
              </a:rPr>
              <a:t> </a:t>
            </a:r>
          </a:p>
          <a:p>
            <a:pPr lvl="0" algn="ctr"/>
            <a:r>
              <a:rPr lang="uk-UA" b="1" dirty="0">
                <a:solidFill>
                  <a:prstClr val="black"/>
                </a:solidFill>
              </a:rPr>
              <a:t>асистента</a:t>
            </a:r>
          </a:p>
          <a:p>
            <a:pPr lvl="0" algn="ctr"/>
            <a:r>
              <a:rPr lang="uk-UA" b="1" dirty="0">
                <a:solidFill>
                  <a:prstClr val="black"/>
                </a:solidFill>
              </a:rPr>
              <a:t>педагога</a:t>
            </a:r>
            <a:endParaRPr lang="ru-RU" b="1" dirty="0">
              <a:solidFill>
                <a:prstClr val="black"/>
              </a:solidFill>
            </a:endParaRPr>
          </a:p>
        </p:txBody>
      </p:sp>
      <p:sp>
        <p:nvSpPr>
          <p:cNvPr id="5" name="Прямоугольник с двумя скругленными противолежащими углами 4"/>
          <p:cNvSpPr/>
          <p:nvPr/>
        </p:nvSpPr>
        <p:spPr>
          <a:xfrm>
            <a:off x="729465" y="2260315"/>
            <a:ext cx="2321960" cy="3842534"/>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sz="1600" b="1" dirty="0">
                <a:solidFill>
                  <a:schemeClr val="tx1"/>
                </a:solidFill>
                <a:latin typeface="Open Sans"/>
              </a:rPr>
              <a:t>Розробка планів занять і проведення навчальних занять.</a:t>
            </a:r>
          </a:p>
          <a:p>
            <a:pPr marL="285750" indent="-285750">
              <a:buFont typeface="Arial" pitchFamily="34" charset="0"/>
              <a:buChar char="•"/>
            </a:pPr>
            <a:r>
              <a:rPr lang="uk-UA" sz="1600" b="1" dirty="0">
                <a:solidFill>
                  <a:schemeClr val="tx1"/>
                </a:solidFill>
                <a:latin typeface="Open Sans"/>
              </a:rPr>
              <a:t>Моніторинг та оцінка процесу навчання й надання дітям допомоги.</a:t>
            </a:r>
          </a:p>
          <a:p>
            <a:pPr marL="285750" indent="-285750">
              <a:buFont typeface="Arial" pitchFamily="34" charset="0"/>
              <a:buChar char="•"/>
            </a:pPr>
            <a:r>
              <a:rPr lang="uk-UA" sz="1600" b="1" dirty="0">
                <a:solidFill>
                  <a:schemeClr val="tx1"/>
                </a:solidFill>
                <a:latin typeface="Open Sans"/>
              </a:rPr>
              <a:t>Надання необхідних матеріалів асистенту педагога. </a:t>
            </a:r>
            <a:endParaRPr lang="uk-UA" sz="1600" b="1" dirty="0">
              <a:solidFill>
                <a:schemeClr val="tx1"/>
              </a:solidFill>
            </a:endParaRPr>
          </a:p>
        </p:txBody>
      </p:sp>
      <p:sp>
        <p:nvSpPr>
          <p:cNvPr id="9" name="Прямоугольник с двумя скругленными противолежащими углами 8"/>
          <p:cNvSpPr/>
          <p:nvPr/>
        </p:nvSpPr>
        <p:spPr>
          <a:xfrm>
            <a:off x="3534310" y="2270588"/>
            <a:ext cx="2517169" cy="3832261"/>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rPr>
              <a:t>З'ясування та обговорення очікуваних результатів.</a:t>
            </a:r>
          </a:p>
          <a:p>
            <a:pPr marL="285750" indent="-285750">
              <a:buFont typeface="Arial" pitchFamily="34" charset="0"/>
              <a:buChar char="•"/>
            </a:pPr>
            <a:r>
              <a:rPr lang="uk-UA" b="1" dirty="0">
                <a:solidFill>
                  <a:schemeClr val="tx1"/>
                </a:solidFill>
              </a:rPr>
              <a:t>Обговорення окремих навчальних стратегій, дій та результатів. </a:t>
            </a:r>
          </a:p>
        </p:txBody>
      </p:sp>
      <p:sp>
        <p:nvSpPr>
          <p:cNvPr id="10" name="Прямоугольник с двумя скругленными противолежащими углами 9"/>
          <p:cNvSpPr/>
          <p:nvPr/>
        </p:nvSpPr>
        <p:spPr>
          <a:xfrm>
            <a:off x="6308334" y="2260314"/>
            <a:ext cx="3390470" cy="3842535"/>
          </a:xfrm>
          <a:prstGeom prst="round2Diag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uk-UA" b="1" dirty="0">
                <a:solidFill>
                  <a:schemeClr val="tx1"/>
                </a:solidFill>
              </a:rPr>
              <a:t>Більш детальне пояснення елементів заняття тим дітям, в яких виникають проблеми. </a:t>
            </a:r>
          </a:p>
          <a:p>
            <a:pPr marL="285750" indent="-285750">
              <a:buFont typeface="Arial" pitchFamily="34" charset="0"/>
              <a:buChar char="•"/>
            </a:pPr>
            <a:r>
              <a:rPr lang="uk-UA" b="1" dirty="0">
                <a:solidFill>
                  <a:schemeClr val="tx1"/>
                </a:solidFill>
              </a:rPr>
              <a:t>Контроль виконання вправ на закріплення.</a:t>
            </a:r>
          </a:p>
          <a:p>
            <a:pPr marL="285750" indent="-285750">
              <a:buFont typeface="Arial" pitchFamily="34" charset="0"/>
              <a:buChar char="•"/>
            </a:pPr>
            <a:r>
              <a:rPr lang="uk-UA" b="1" dirty="0">
                <a:solidFill>
                  <a:schemeClr val="tx1"/>
                </a:solidFill>
              </a:rPr>
              <a:t>Запровадження спеціальних методів на вимогу педагога.</a:t>
            </a:r>
          </a:p>
          <a:p>
            <a:pPr marL="285750" indent="-285750">
              <a:buFont typeface="Arial" pitchFamily="34" charset="0"/>
              <a:buChar char="•"/>
            </a:pPr>
            <a:r>
              <a:rPr lang="uk-UA" b="1" dirty="0">
                <a:solidFill>
                  <a:schemeClr val="tx1"/>
                </a:solidFill>
              </a:rPr>
              <a:t>Контроль навчального процесу, ведення записів і надання звітів педагогу.</a:t>
            </a:r>
          </a:p>
        </p:txBody>
      </p:sp>
    </p:spTree>
    <p:extLst>
      <p:ext uri="{BB962C8B-B14F-4D97-AF65-F5344CB8AC3E}">
        <p14:creationId xmlns:p14="http://schemas.microsoft.com/office/powerpoint/2010/main" val="345969718"/>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3394</TotalTime>
  <Words>1578</Words>
  <Application>Microsoft Office PowerPoint</Application>
  <PresentationFormat>Широкий екран</PresentationFormat>
  <Paragraphs>134</Paragraphs>
  <Slides>21</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21</vt:i4>
      </vt:variant>
    </vt:vector>
  </HeadingPairs>
  <TitlesOfParts>
    <vt:vector size="29" baseType="lpstr">
      <vt:lpstr>Arial</vt:lpstr>
      <vt:lpstr>Calibri</vt:lpstr>
      <vt:lpstr>Open Sans</vt:lpstr>
      <vt:lpstr>Times New Roman</vt:lpstr>
      <vt:lpstr>Trebuchet MS</vt:lpstr>
      <vt:lpstr>Wingdings</vt:lpstr>
      <vt:lpstr>Wingdings 3</vt:lpstr>
      <vt:lpstr>Грань</vt:lpstr>
      <vt:lpstr>Межі взаємодії педагога та асистента в умовах інклюзивного навчання</vt:lpstr>
      <vt:lpstr>Презентація PowerPoint</vt:lpstr>
      <vt:lpstr>Лист МОН № 1/9–675 від 25.09.12 року «Щодо посадових обов’язків асистента вчителя» зазначає орієнтовні кваліфікаційні характеристики асистента вчителя у класі з інклюзивним навчання. Лист МОН від 13.11.2018 «Щодо організації діяльності інклюзивних груп у закладах дошкільної освіти» перераховує і конкретизує основні функції асистента вихователя. Відповідно до цих документів асистент вчителя(вихователя) здійснює наступні функції:</vt:lpstr>
      <vt:lpstr>ДІАГНОСТИЧНУ: разом із групою фахівців, які розробляють ІПР дітей з ООП, оцінює  досягнення дитини; оцінює виконання ІПР, вивчає та аналізує динаміку розвитку дитини з ООП.</vt:lpstr>
      <vt:lpstr>Про супровід асистентів</vt:lpstr>
      <vt:lpstr>Співпраця педагога та асистента педагога в інклюзивному класі(групі) Оцінювання розвитку дитини</vt:lpstr>
      <vt:lpstr>Планування</vt:lpstr>
      <vt:lpstr>Контроль дисципліни</vt:lpstr>
      <vt:lpstr>Навчально-виховний процес </vt:lpstr>
      <vt:lpstr>Оцінювання навчальних результатів </vt:lpstr>
      <vt:lpstr>Звітність</vt:lpstr>
      <vt:lpstr>Презентація PowerPoint</vt:lpstr>
      <vt:lpstr>Основні компоненти ефективної практики спільного викладання: </vt:lpstr>
      <vt:lpstr>Модель співпраці передбачає такі форми спільного викладання:</vt:lpstr>
      <vt:lpstr>Підтримувальне викладання</vt:lpstr>
      <vt:lpstr>Паралельне викладання</vt:lpstr>
      <vt:lpstr>Альтернативне викладання</vt:lpstr>
      <vt:lpstr>Викладання в малих групах </vt:lpstr>
      <vt:lpstr>Поперемінне (додаткове) викладання</vt:lpstr>
      <vt:lpstr>Викладання у команді</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Тренінг компетентного батьківства за методикою незавершених ситуацій у корекційних таборах та реабілітаційних закладах</dc:title>
  <dc:creator>User</dc:creator>
  <cp:lastModifiedBy>Work</cp:lastModifiedBy>
  <cp:revision>292</cp:revision>
  <dcterms:created xsi:type="dcterms:W3CDTF">2016-10-14T15:09:13Z</dcterms:created>
  <dcterms:modified xsi:type="dcterms:W3CDTF">2020-04-14T09:16:28Z</dcterms:modified>
</cp:coreProperties>
</file>