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86" r:id="rId2"/>
    <p:sldId id="294" r:id="rId3"/>
    <p:sldId id="298" r:id="rId4"/>
    <p:sldId id="300" r:id="rId5"/>
    <p:sldId id="299" r:id="rId6"/>
    <p:sldId id="308" r:id="rId7"/>
    <p:sldId id="309" r:id="rId8"/>
    <p:sldId id="310" r:id="rId9"/>
    <p:sldId id="311" r:id="rId10"/>
    <p:sldId id="295" r:id="rId11"/>
    <p:sldId id="296" r:id="rId12"/>
    <p:sldId id="303" r:id="rId13"/>
    <p:sldId id="304" r:id="rId14"/>
    <p:sldId id="302" r:id="rId15"/>
    <p:sldId id="301" r:id="rId16"/>
    <p:sldId id="305" r:id="rId17"/>
    <p:sldId id="307" r:id="rId18"/>
    <p:sldId id="306"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5" d="100"/>
          <a:sy n="85" d="100"/>
        </p:scale>
        <p:origin x="-32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30.04.2019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30.04.2019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30.04.2019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30.04.2019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30.04.2019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pPr/>
              <a:t>30.04.2019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pPr/>
              <a:t>30.04.2019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pPr/>
              <a:t>30.04.2019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30.04.2019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30.04.2019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30.04.2019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pPr/>
              <a:t>30.04.2019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Содержимое 12" descr="fon_svet_polosy_pyatna_odnotonnyy_43981_2560x1600.jpg"/>
          <p:cNvPicPr>
            <a:picLocks noGrp="1" noChangeAspect="1"/>
          </p:cNvPicPr>
          <p:nvPr>
            <p:ph idx="1"/>
          </p:nvPr>
        </p:nvPicPr>
        <p:blipFill>
          <a:blip r:embed="rId2"/>
          <a:stretch>
            <a:fillRect/>
          </a:stretch>
        </p:blipFill>
        <p:spPr>
          <a:xfrm>
            <a:off x="1" y="0"/>
            <a:ext cx="9144000" cy="6858000"/>
          </a:xfrm>
        </p:spPr>
      </p:pic>
      <p:sp>
        <p:nvSpPr>
          <p:cNvPr id="2" name="Заголовок 1"/>
          <p:cNvSpPr>
            <a:spLocks noGrp="1"/>
          </p:cNvSpPr>
          <p:nvPr>
            <p:ph type="title"/>
          </p:nvPr>
        </p:nvSpPr>
        <p:spPr>
          <a:xfrm>
            <a:off x="714348" y="1214422"/>
            <a:ext cx="8286808" cy="2786082"/>
          </a:xfrm>
        </p:spPr>
        <p:txBody>
          <a:bodyPr>
            <a:noAutofit/>
          </a:bodyPr>
          <a:lstStyle/>
          <a:p>
            <a:r>
              <a:rPr lang="uk-UA" sz="3200" b="1" dirty="0" smtClean="0">
                <a:solidFill>
                  <a:schemeClr val="tx2">
                    <a:lumMod val="75000"/>
                  </a:schemeClr>
                </a:solidFill>
                <a:latin typeface="Times New Roman" pitchFamily="18" charset="0"/>
                <a:cs typeface="Times New Roman" pitchFamily="18" charset="0"/>
              </a:rPr>
              <a:t>«Нові підходи до оцінки мовленнєвого розвитку дітей дошкільного віку. Стратегії підтримки дітей із порушеннями мовлення в освітньому середовищі»</a:t>
            </a:r>
            <a:endParaRPr lang="en-US" sz="3200" b="1" dirty="0">
              <a:solidFill>
                <a:schemeClr val="tx2">
                  <a:lumMod val="75000"/>
                </a:schemeClr>
              </a:solidFill>
              <a:latin typeface="Times New Roman" pitchFamily="18" charset="0"/>
              <a:cs typeface="Times New Roman" pitchFamily="18" charset="0"/>
            </a:endParaRPr>
          </a:p>
        </p:txBody>
      </p:sp>
      <p:pic>
        <p:nvPicPr>
          <p:cNvPr id="14" name="Рисунок 13" descr="0_39ba6_e531b2e1_M.jpg"/>
          <p:cNvPicPr>
            <a:picLocks noChangeAspect="1"/>
          </p:cNvPicPr>
          <p:nvPr/>
        </p:nvPicPr>
        <p:blipFill>
          <a:blip r:embed="rId3"/>
          <a:stretch>
            <a:fillRect/>
          </a:stretch>
        </p:blipFill>
        <p:spPr>
          <a:xfrm rot="10545700">
            <a:off x="87664" y="187146"/>
            <a:ext cx="2463442" cy="2463442"/>
          </a:xfrm>
          <a:prstGeom prst="rect">
            <a:avLst/>
          </a:prstGeom>
        </p:spPr>
      </p:pic>
      <p:pic>
        <p:nvPicPr>
          <p:cNvPr id="15" name="Рисунок 14" descr="0_39ba6_e531b2e1_M.jpg"/>
          <p:cNvPicPr>
            <a:picLocks noChangeAspect="1"/>
          </p:cNvPicPr>
          <p:nvPr/>
        </p:nvPicPr>
        <p:blipFill>
          <a:blip r:embed="rId3"/>
          <a:stretch>
            <a:fillRect/>
          </a:stretch>
        </p:blipFill>
        <p:spPr>
          <a:xfrm>
            <a:off x="6453420" y="4000504"/>
            <a:ext cx="2690580" cy="2690580"/>
          </a:xfrm>
          <a:prstGeom prst="rect">
            <a:avLst/>
          </a:prstGeom>
        </p:spPr>
      </p:pic>
      <p:sp>
        <p:nvSpPr>
          <p:cNvPr id="6" name="TextBox 5"/>
          <p:cNvSpPr txBox="1"/>
          <p:nvPr/>
        </p:nvSpPr>
        <p:spPr>
          <a:xfrm>
            <a:off x="571472" y="4786322"/>
            <a:ext cx="7072362" cy="707886"/>
          </a:xfrm>
          <a:prstGeom prst="rect">
            <a:avLst/>
          </a:prstGeom>
          <a:noFill/>
        </p:spPr>
        <p:txBody>
          <a:bodyPr wrap="square" rtlCol="0">
            <a:spAutoFit/>
          </a:bodyPr>
          <a:lstStyle/>
          <a:p>
            <a:pPr algn="ctr"/>
            <a:r>
              <a:rPr lang="uk-UA" sz="2000" b="1" dirty="0" smtClean="0">
                <a:solidFill>
                  <a:schemeClr val="tx2">
                    <a:lumMod val="75000"/>
                  </a:schemeClr>
                </a:solidFill>
                <a:latin typeface="Times New Roman" pitchFamily="18" charset="0"/>
                <a:cs typeface="Times New Roman" pitchFamily="18" charset="0"/>
              </a:rPr>
              <a:t>Семінар для вчителів-логопедів спеціальних груп для дітей з порушеннями мовлення </a:t>
            </a:r>
            <a:endParaRPr lang="ru-RU" sz="2000" b="1" dirty="0">
              <a:solidFill>
                <a:schemeClr val="tx2">
                  <a:lumMod val="75000"/>
                </a:schemeClr>
              </a:solidFill>
              <a:latin typeface="Times New Roman" pitchFamily="18" charset="0"/>
              <a:cs typeface="Times New Roman" pitchFamily="18" charset="0"/>
            </a:endParaRPr>
          </a:p>
        </p:txBody>
      </p:sp>
      <p:sp>
        <p:nvSpPr>
          <p:cNvPr id="7" name="Прямоугольник 6"/>
          <p:cNvSpPr/>
          <p:nvPr/>
        </p:nvSpPr>
        <p:spPr>
          <a:xfrm>
            <a:off x="2643174" y="285728"/>
            <a:ext cx="5929354" cy="400110"/>
          </a:xfrm>
          <a:prstGeom prst="rect">
            <a:avLst/>
          </a:prstGeom>
        </p:spPr>
        <p:txBody>
          <a:bodyPr wrap="square">
            <a:spAutoFit/>
          </a:bodyPr>
          <a:lstStyle/>
          <a:p>
            <a:r>
              <a:rPr lang="uk-UA" sz="2000" b="1" dirty="0" smtClean="0">
                <a:solidFill>
                  <a:schemeClr val="tx2">
                    <a:lumMod val="75000"/>
                  </a:schemeClr>
                </a:solidFill>
                <a:latin typeface="Times New Roman" pitchFamily="18" charset="0"/>
                <a:cs typeface="Times New Roman" pitchFamily="18" charset="0"/>
              </a:rPr>
              <a:t>Куп'янський інклюзивно-ресурсний центр </a:t>
            </a:r>
            <a:endParaRPr lang="ru-RU" sz="2000" b="1" dirty="0">
              <a:solidFill>
                <a:schemeClr val="tx2">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6404134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Содержимое 12" descr="fon_svet_polosy_pyatna_odnotonnyy_43981_2560x1600.jpg"/>
          <p:cNvPicPr>
            <a:picLocks noGrp="1" noChangeAspect="1"/>
          </p:cNvPicPr>
          <p:nvPr>
            <p:ph idx="1"/>
          </p:nvPr>
        </p:nvPicPr>
        <p:blipFill>
          <a:blip r:embed="rId2"/>
          <a:stretch>
            <a:fillRect/>
          </a:stretch>
        </p:blipFill>
        <p:spPr>
          <a:xfrm>
            <a:off x="1" y="0"/>
            <a:ext cx="9144000" cy="6858000"/>
          </a:xfrm>
        </p:spPr>
      </p:pic>
      <p:sp>
        <p:nvSpPr>
          <p:cNvPr id="2" name="Заголовок 1"/>
          <p:cNvSpPr>
            <a:spLocks noGrp="1"/>
          </p:cNvSpPr>
          <p:nvPr>
            <p:ph type="title"/>
          </p:nvPr>
        </p:nvSpPr>
        <p:spPr>
          <a:xfrm>
            <a:off x="457200" y="274637"/>
            <a:ext cx="8329642" cy="6011883"/>
          </a:xfrm>
        </p:spPr>
        <p:txBody>
          <a:bodyPr>
            <a:normAutofit fontScale="90000"/>
          </a:bodyPr>
          <a:lstStyle/>
          <a:p>
            <a:r>
              <a:rPr lang="uk-UA" sz="2700" b="1" dirty="0" smtClean="0">
                <a:solidFill>
                  <a:schemeClr val="tx2">
                    <a:lumMod val="75000"/>
                  </a:schemeClr>
                </a:solidFill>
                <a:latin typeface="Times New Roman" pitchFamily="18" charset="0"/>
                <a:cs typeface="Times New Roman" pitchFamily="18" charset="0"/>
              </a:rPr>
              <a:t>Методики для  моніторингу рівня </a:t>
            </a:r>
            <a:br>
              <a:rPr lang="uk-UA" sz="2700" b="1" dirty="0" smtClean="0">
                <a:solidFill>
                  <a:schemeClr val="tx2">
                    <a:lumMod val="75000"/>
                  </a:schemeClr>
                </a:solidFill>
                <a:latin typeface="Times New Roman" pitchFamily="18" charset="0"/>
                <a:cs typeface="Times New Roman" pitchFamily="18" charset="0"/>
              </a:rPr>
            </a:br>
            <a:r>
              <a:rPr lang="uk-UA" sz="2700" b="1" dirty="0" smtClean="0">
                <a:solidFill>
                  <a:schemeClr val="tx2">
                    <a:lumMod val="75000"/>
                  </a:schemeClr>
                </a:solidFill>
                <a:latin typeface="Times New Roman" pitchFamily="18" charset="0"/>
                <a:cs typeface="Times New Roman" pitchFamily="18" charset="0"/>
              </a:rPr>
              <a:t>мовленнєвого розвитку дітей</a:t>
            </a:r>
            <a:r>
              <a:rPr lang="uk-UA" sz="2200" b="1" dirty="0" smtClean="0">
                <a:solidFill>
                  <a:schemeClr val="tx2">
                    <a:lumMod val="75000"/>
                  </a:schemeClr>
                </a:solidFill>
                <a:latin typeface="Times New Roman" pitchFamily="18" charset="0"/>
                <a:cs typeface="Times New Roman" pitchFamily="18" charset="0"/>
              </a:rPr>
              <a:t/>
            </a:r>
            <a:br>
              <a:rPr lang="uk-UA" sz="2200" b="1" dirty="0" smtClean="0">
                <a:solidFill>
                  <a:schemeClr val="tx2">
                    <a:lumMod val="75000"/>
                  </a:schemeClr>
                </a:solidFill>
                <a:latin typeface="Times New Roman" pitchFamily="18" charset="0"/>
                <a:cs typeface="Times New Roman" pitchFamily="18" charset="0"/>
              </a:rPr>
            </a:br>
            <a:r>
              <a:rPr lang="uk-UA" sz="2200" dirty="0" smtClean="0">
                <a:solidFill>
                  <a:schemeClr val="tx2">
                    <a:lumMod val="75000"/>
                  </a:schemeClr>
                </a:solidFill>
                <a:latin typeface="Times New Roman" pitchFamily="18" charset="0"/>
                <a:cs typeface="Times New Roman" pitchFamily="18" charset="0"/>
              </a:rPr>
              <a:t> </a:t>
            </a:r>
            <a:r>
              <a:rPr lang="uk-UA" sz="1800" dirty="0" smtClean="0">
                <a:solidFill>
                  <a:schemeClr val="tx2">
                    <a:lumMod val="75000"/>
                  </a:schemeClr>
                </a:solidFill>
                <a:latin typeface="Times New Roman" pitchFamily="18" charset="0"/>
                <a:cs typeface="Times New Roman" pitchFamily="18" charset="0"/>
              </a:rPr>
              <a:t>(Ю.В.</a:t>
            </a:r>
            <a:r>
              <a:rPr lang="uk-UA" sz="1800" dirty="0" err="1" smtClean="0">
                <a:solidFill>
                  <a:schemeClr val="tx2">
                    <a:lumMod val="75000"/>
                  </a:schemeClr>
                </a:solidFill>
                <a:latin typeface="Times New Roman" pitchFamily="18" charset="0"/>
                <a:cs typeface="Times New Roman" pitchFamily="18" charset="0"/>
              </a:rPr>
              <a:t>Рібцун</a:t>
            </a:r>
            <a:r>
              <a:rPr lang="uk-UA" sz="1800" dirty="0" smtClean="0">
                <a:solidFill>
                  <a:schemeClr val="tx2">
                    <a:lumMod val="75000"/>
                  </a:schemeClr>
                </a:solidFill>
                <a:latin typeface="Times New Roman" pitchFamily="18" charset="0"/>
                <a:cs typeface="Times New Roman" pitchFamily="18" charset="0"/>
              </a:rPr>
              <a:t>,</a:t>
            </a:r>
            <a:r>
              <a:rPr lang="uk-UA" sz="1800" dirty="0" smtClean="0">
                <a:solidFill>
                  <a:schemeClr val="tx2">
                    <a:lumMod val="75000"/>
                  </a:schemeClr>
                </a:solidFill>
                <a:latin typeface="Times New Roman" pitchFamily="18" charset="0"/>
                <a:cs typeface="Times New Roman" pitchFamily="18" charset="0"/>
              </a:rPr>
              <a:t> </a:t>
            </a:r>
            <a:r>
              <a:rPr lang="uk-UA" sz="1800" dirty="0" smtClean="0">
                <a:solidFill>
                  <a:schemeClr val="tx2">
                    <a:lumMod val="75000"/>
                  </a:schemeClr>
                </a:solidFill>
                <a:latin typeface="Times New Roman" pitchFamily="18" charset="0"/>
                <a:cs typeface="Times New Roman" pitchFamily="18" charset="0"/>
              </a:rPr>
              <a:t>О.Р.Лурія, Р.І. </a:t>
            </a:r>
            <a:r>
              <a:rPr lang="uk-UA" sz="1800" dirty="0" err="1" smtClean="0">
                <a:solidFill>
                  <a:schemeClr val="tx2">
                    <a:lumMod val="75000"/>
                  </a:schemeClr>
                </a:solidFill>
                <a:latin typeface="Times New Roman" pitchFamily="18" charset="0"/>
                <a:cs typeface="Times New Roman" pitchFamily="18" charset="0"/>
              </a:rPr>
              <a:t>Лалаєва</a:t>
            </a:r>
            <a:r>
              <a:rPr lang="uk-UA" sz="1800" dirty="0" smtClean="0">
                <a:solidFill>
                  <a:schemeClr val="tx2">
                    <a:lumMod val="75000"/>
                  </a:schemeClr>
                </a:solidFill>
                <a:latin typeface="Times New Roman" pitchFamily="18" charset="0"/>
                <a:cs typeface="Times New Roman" pitchFamily="18" charset="0"/>
              </a:rPr>
              <a:t>, О.В. Мальцева, Н.С. Жукова, О.М.</a:t>
            </a:r>
            <a:r>
              <a:rPr lang="uk-UA" sz="1800" dirty="0" err="1" smtClean="0">
                <a:solidFill>
                  <a:schemeClr val="tx2">
                    <a:lumMod val="75000"/>
                  </a:schemeClr>
                </a:solidFill>
                <a:latin typeface="Times New Roman" pitchFamily="18" charset="0"/>
                <a:cs typeface="Times New Roman" pitchFamily="18" charset="0"/>
              </a:rPr>
              <a:t>Мастюкова</a:t>
            </a:r>
            <a:r>
              <a:rPr lang="uk-UA" sz="1800" dirty="0" smtClean="0">
                <a:solidFill>
                  <a:schemeClr val="tx2">
                    <a:lumMod val="75000"/>
                  </a:schemeClr>
                </a:solidFill>
                <a:latin typeface="Times New Roman" pitchFamily="18" charset="0"/>
                <a:cs typeface="Times New Roman" pitchFamily="18" charset="0"/>
              </a:rPr>
              <a:t>, Т.Б. </a:t>
            </a:r>
            <a:r>
              <a:rPr lang="uk-UA" sz="1800" dirty="0" err="1" smtClean="0">
                <a:solidFill>
                  <a:schemeClr val="tx2">
                    <a:lumMod val="75000"/>
                  </a:schemeClr>
                </a:solidFill>
                <a:latin typeface="Times New Roman" pitchFamily="18" charset="0"/>
                <a:cs typeface="Times New Roman" pitchFamily="18" charset="0"/>
              </a:rPr>
              <a:t>Філічева</a:t>
            </a:r>
            <a:r>
              <a:rPr lang="uk-UA" sz="1800" dirty="0" smtClean="0">
                <a:solidFill>
                  <a:schemeClr val="tx2">
                    <a:lumMod val="75000"/>
                  </a:schemeClr>
                </a:solidFill>
                <a:latin typeface="Times New Roman" pitchFamily="18" charset="0"/>
                <a:cs typeface="Times New Roman" pitchFamily="18" charset="0"/>
              </a:rPr>
              <a:t>, К.Л. Крутій, Т.В. </a:t>
            </a:r>
            <a:r>
              <a:rPr lang="uk-UA" sz="1800" dirty="0" err="1" smtClean="0">
                <a:solidFill>
                  <a:schemeClr val="tx2">
                    <a:lumMod val="75000"/>
                  </a:schemeClr>
                </a:solidFill>
                <a:latin typeface="Times New Roman" pitchFamily="18" charset="0"/>
                <a:cs typeface="Times New Roman" pitchFamily="18" charset="0"/>
              </a:rPr>
              <a:t>Кабанова</a:t>
            </a:r>
            <a:r>
              <a:rPr lang="uk-UA" sz="1800" dirty="0" smtClean="0">
                <a:solidFill>
                  <a:schemeClr val="tx2">
                    <a:lumMod val="75000"/>
                  </a:schemeClr>
                </a:solidFill>
                <a:latin typeface="Times New Roman" pitchFamily="18" charset="0"/>
                <a:cs typeface="Times New Roman" pitchFamily="18" charset="0"/>
              </a:rPr>
              <a:t>, О.В. </a:t>
            </a:r>
            <a:r>
              <a:rPr lang="uk-UA" sz="1800" dirty="0" err="1" smtClean="0">
                <a:solidFill>
                  <a:schemeClr val="tx2">
                    <a:lumMod val="75000"/>
                  </a:schemeClr>
                </a:solidFill>
                <a:latin typeface="Times New Roman" pitchFamily="18" charset="0"/>
                <a:cs typeface="Times New Roman" pitchFamily="18" charset="0"/>
              </a:rPr>
              <a:t>Домніна</a:t>
            </a:r>
            <a:r>
              <a:rPr lang="uk-UA" sz="1800" dirty="0" smtClean="0">
                <a:solidFill>
                  <a:schemeClr val="tx2">
                    <a:lumMod val="75000"/>
                  </a:schemeClr>
                </a:solidFill>
                <a:latin typeface="Times New Roman" pitchFamily="18" charset="0"/>
                <a:cs typeface="Times New Roman" pitchFamily="18" charset="0"/>
              </a:rPr>
              <a:t> та ін.)</a:t>
            </a:r>
            <a:br>
              <a:rPr lang="uk-UA" sz="1800" dirty="0" smtClean="0">
                <a:solidFill>
                  <a:schemeClr val="tx2">
                    <a:lumMod val="75000"/>
                  </a:schemeClr>
                </a:solidFill>
                <a:latin typeface="Times New Roman" pitchFamily="18" charset="0"/>
                <a:cs typeface="Times New Roman" pitchFamily="18" charset="0"/>
              </a:rPr>
            </a:br>
            <a:r>
              <a:rPr lang="ru-RU" sz="2200" dirty="0" smtClean="0">
                <a:solidFill>
                  <a:schemeClr val="tx2">
                    <a:lumMod val="75000"/>
                  </a:schemeClr>
                </a:solidFill>
                <a:latin typeface="Times New Roman" pitchFamily="18" charset="0"/>
                <a:cs typeface="Times New Roman" pitchFamily="18" charset="0"/>
              </a:rPr>
              <a:t/>
            </a:r>
            <a:br>
              <a:rPr lang="ru-RU" sz="2200" dirty="0" smtClean="0">
                <a:solidFill>
                  <a:schemeClr val="tx2">
                    <a:lumMod val="75000"/>
                  </a:schemeClr>
                </a:solidFill>
                <a:latin typeface="Times New Roman" pitchFamily="18" charset="0"/>
                <a:cs typeface="Times New Roman" pitchFamily="18" charset="0"/>
              </a:rPr>
            </a:br>
            <a:r>
              <a:rPr lang="uk-UA" sz="2000" b="1" dirty="0" smtClean="0">
                <a:solidFill>
                  <a:schemeClr val="tx2">
                    <a:lumMod val="75000"/>
                  </a:schemeClr>
                </a:solidFill>
                <a:latin typeface="Times New Roman" pitchFamily="18" charset="0"/>
                <a:cs typeface="Times New Roman" pitchFamily="18" charset="0"/>
              </a:rPr>
              <a:t>Моніторингове дослідження проводиться за такими критеріями:</a:t>
            </a:r>
            <a:r>
              <a:rPr lang="ru-RU" sz="2200" dirty="0" smtClean="0">
                <a:solidFill>
                  <a:schemeClr val="tx2">
                    <a:lumMod val="75000"/>
                  </a:schemeClr>
                </a:solidFill>
                <a:latin typeface="Times New Roman" pitchFamily="18" charset="0"/>
                <a:cs typeface="Times New Roman" pitchFamily="18" charset="0"/>
              </a:rPr>
              <a:t/>
            </a:r>
            <a:br>
              <a:rPr lang="ru-RU" sz="2200" dirty="0" smtClean="0">
                <a:solidFill>
                  <a:schemeClr val="tx2">
                    <a:lumMod val="75000"/>
                  </a:schemeClr>
                </a:solidFill>
                <a:latin typeface="Times New Roman" pitchFamily="18" charset="0"/>
                <a:cs typeface="Times New Roman" pitchFamily="18" charset="0"/>
              </a:rPr>
            </a:br>
            <a:r>
              <a:rPr lang="ru-RU" sz="2200" dirty="0" smtClean="0">
                <a:solidFill>
                  <a:schemeClr val="tx2">
                    <a:lumMod val="75000"/>
                  </a:schemeClr>
                </a:solidFill>
                <a:latin typeface="Times New Roman" pitchFamily="18" charset="0"/>
                <a:cs typeface="Times New Roman" pitchFamily="18" charset="0"/>
              </a:rPr>
              <a:t/>
            </a:r>
            <a:br>
              <a:rPr lang="ru-RU" sz="2200" dirty="0" smtClean="0">
                <a:solidFill>
                  <a:schemeClr val="tx2">
                    <a:lumMod val="75000"/>
                  </a:schemeClr>
                </a:solidFill>
                <a:latin typeface="Times New Roman" pitchFamily="18" charset="0"/>
                <a:cs typeface="Times New Roman" pitchFamily="18" charset="0"/>
              </a:rPr>
            </a:br>
            <a:r>
              <a:rPr lang="uk-UA" sz="2200" dirty="0" smtClean="0">
                <a:solidFill>
                  <a:schemeClr val="tx2">
                    <a:lumMod val="75000"/>
                  </a:schemeClr>
                </a:solidFill>
                <a:latin typeface="Times New Roman" pitchFamily="18" charset="0"/>
                <a:cs typeface="Times New Roman" pitchFamily="18" charset="0"/>
              </a:rPr>
              <a:t>Розуміння мовлення;</a:t>
            </a:r>
            <a:r>
              <a:rPr lang="ru-RU" sz="2200" dirty="0" smtClean="0">
                <a:solidFill>
                  <a:schemeClr val="tx2">
                    <a:lumMod val="75000"/>
                  </a:schemeClr>
                </a:solidFill>
                <a:latin typeface="Times New Roman" pitchFamily="18" charset="0"/>
                <a:cs typeface="Times New Roman" pitchFamily="18" charset="0"/>
              </a:rPr>
              <a:t/>
            </a:r>
            <a:br>
              <a:rPr lang="ru-RU" sz="2200" dirty="0" smtClean="0">
                <a:solidFill>
                  <a:schemeClr val="tx2">
                    <a:lumMod val="75000"/>
                  </a:schemeClr>
                </a:solidFill>
                <a:latin typeface="Times New Roman" pitchFamily="18" charset="0"/>
                <a:cs typeface="Times New Roman" pitchFamily="18" charset="0"/>
              </a:rPr>
            </a:br>
            <a:r>
              <a:rPr lang="uk-UA" sz="2200" dirty="0" smtClean="0">
                <a:solidFill>
                  <a:schemeClr val="tx2">
                    <a:lumMod val="75000"/>
                  </a:schemeClr>
                </a:solidFill>
                <a:latin typeface="Times New Roman" pitchFamily="18" charset="0"/>
                <a:cs typeface="Times New Roman" pitchFamily="18" charset="0"/>
              </a:rPr>
              <a:t>Фонематичне сприйняття;</a:t>
            </a:r>
            <a:r>
              <a:rPr lang="ru-RU" sz="2200" dirty="0" smtClean="0">
                <a:solidFill>
                  <a:schemeClr val="tx2">
                    <a:lumMod val="75000"/>
                  </a:schemeClr>
                </a:solidFill>
                <a:latin typeface="Times New Roman" pitchFamily="18" charset="0"/>
                <a:cs typeface="Times New Roman" pitchFamily="18" charset="0"/>
              </a:rPr>
              <a:t/>
            </a:r>
            <a:br>
              <a:rPr lang="ru-RU" sz="2200" dirty="0" smtClean="0">
                <a:solidFill>
                  <a:schemeClr val="tx2">
                    <a:lumMod val="75000"/>
                  </a:schemeClr>
                </a:solidFill>
                <a:latin typeface="Times New Roman" pitchFamily="18" charset="0"/>
                <a:cs typeface="Times New Roman" pitchFamily="18" charset="0"/>
              </a:rPr>
            </a:br>
            <a:r>
              <a:rPr lang="uk-UA" sz="2200" dirty="0" smtClean="0">
                <a:solidFill>
                  <a:schemeClr val="tx2">
                    <a:lumMod val="75000"/>
                  </a:schemeClr>
                </a:solidFill>
                <a:latin typeface="Times New Roman" pitchFamily="18" charset="0"/>
                <a:cs typeface="Times New Roman" pitchFamily="18" charset="0"/>
              </a:rPr>
              <a:t>Розвиток артикуляційної моторики;</a:t>
            </a:r>
            <a:r>
              <a:rPr lang="ru-RU" sz="2200" dirty="0" smtClean="0">
                <a:solidFill>
                  <a:schemeClr val="tx2">
                    <a:lumMod val="75000"/>
                  </a:schemeClr>
                </a:solidFill>
                <a:latin typeface="Times New Roman" pitchFamily="18" charset="0"/>
                <a:cs typeface="Times New Roman" pitchFamily="18" charset="0"/>
              </a:rPr>
              <a:t/>
            </a:r>
            <a:br>
              <a:rPr lang="ru-RU" sz="2200" dirty="0" smtClean="0">
                <a:solidFill>
                  <a:schemeClr val="tx2">
                    <a:lumMod val="75000"/>
                  </a:schemeClr>
                </a:solidFill>
                <a:latin typeface="Times New Roman" pitchFamily="18" charset="0"/>
                <a:cs typeface="Times New Roman" pitchFamily="18" charset="0"/>
              </a:rPr>
            </a:br>
            <a:r>
              <a:rPr lang="uk-UA" sz="2200" dirty="0" smtClean="0">
                <a:solidFill>
                  <a:schemeClr val="tx2">
                    <a:lumMod val="75000"/>
                  </a:schemeClr>
                </a:solidFill>
                <a:latin typeface="Times New Roman" pitchFamily="18" charset="0"/>
                <a:cs typeface="Times New Roman" pitchFamily="18" charset="0"/>
              </a:rPr>
              <a:t>Дослідження </a:t>
            </a:r>
            <a:r>
              <a:rPr lang="uk-UA" sz="2200" dirty="0" err="1" smtClean="0">
                <a:solidFill>
                  <a:schemeClr val="tx2">
                    <a:lumMod val="75000"/>
                  </a:schemeClr>
                </a:solidFill>
                <a:latin typeface="Times New Roman" pitchFamily="18" charset="0"/>
                <a:cs typeface="Times New Roman" pitchFamily="18" charset="0"/>
              </a:rPr>
              <a:t>звуковимови</a:t>
            </a:r>
            <a:r>
              <a:rPr lang="uk-UA" sz="2200" dirty="0" smtClean="0">
                <a:solidFill>
                  <a:schemeClr val="tx2">
                    <a:lumMod val="75000"/>
                  </a:schemeClr>
                </a:solidFill>
                <a:latin typeface="Times New Roman" pitchFamily="18" charset="0"/>
                <a:cs typeface="Times New Roman" pitchFamily="18" charset="0"/>
              </a:rPr>
              <a:t>;</a:t>
            </a:r>
            <a:r>
              <a:rPr lang="ru-RU" sz="2200" dirty="0" smtClean="0">
                <a:solidFill>
                  <a:schemeClr val="tx2">
                    <a:lumMod val="75000"/>
                  </a:schemeClr>
                </a:solidFill>
                <a:latin typeface="Times New Roman" pitchFamily="18" charset="0"/>
                <a:cs typeface="Times New Roman" pitchFamily="18" charset="0"/>
              </a:rPr>
              <a:t/>
            </a:r>
            <a:br>
              <a:rPr lang="ru-RU" sz="2200" dirty="0" smtClean="0">
                <a:solidFill>
                  <a:schemeClr val="tx2">
                    <a:lumMod val="75000"/>
                  </a:schemeClr>
                </a:solidFill>
                <a:latin typeface="Times New Roman" pitchFamily="18" charset="0"/>
                <a:cs typeface="Times New Roman" pitchFamily="18" charset="0"/>
              </a:rPr>
            </a:br>
            <a:r>
              <a:rPr lang="uk-UA" sz="2200" dirty="0" smtClean="0">
                <a:solidFill>
                  <a:schemeClr val="tx2">
                    <a:lumMod val="75000"/>
                  </a:schemeClr>
                </a:solidFill>
                <a:latin typeface="Times New Roman" pitchFamily="18" charset="0"/>
                <a:cs typeface="Times New Roman" pitchFamily="18" charset="0"/>
              </a:rPr>
              <a:t>Сформованість звукової і складової структури слова;</a:t>
            </a:r>
            <a:r>
              <a:rPr lang="ru-RU" sz="2200" dirty="0" smtClean="0">
                <a:solidFill>
                  <a:schemeClr val="tx2">
                    <a:lumMod val="75000"/>
                  </a:schemeClr>
                </a:solidFill>
                <a:latin typeface="Times New Roman" pitchFamily="18" charset="0"/>
                <a:cs typeface="Times New Roman" pitchFamily="18" charset="0"/>
              </a:rPr>
              <a:t/>
            </a:r>
            <a:br>
              <a:rPr lang="ru-RU" sz="2200" dirty="0" smtClean="0">
                <a:solidFill>
                  <a:schemeClr val="tx2">
                    <a:lumMod val="75000"/>
                  </a:schemeClr>
                </a:solidFill>
                <a:latin typeface="Times New Roman" pitchFamily="18" charset="0"/>
                <a:cs typeface="Times New Roman" pitchFamily="18" charset="0"/>
              </a:rPr>
            </a:br>
            <a:r>
              <a:rPr lang="uk-UA" sz="2200" dirty="0" smtClean="0">
                <a:solidFill>
                  <a:schemeClr val="tx2">
                    <a:lumMod val="75000"/>
                  </a:schemeClr>
                </a:solidFill>
                <a:latin typeface="Times New Roman" pitchFamily="18" charset="0"/>
                <a:cs typeface="Times New Roman" pitchFamily="18" charset="0"/>
              </a:rPr>
              <a:t>Граматична будова мови;</a:t>
            </a:r>
            <a:r>
              <a:rPr lang="ru-RU" sz="2200" dirty="0" smtClean="0">
                <a:solidFill>
                  <a:schemeClr val="tx2">
                    <a:lumMod val="75000"/>
                  </a:schemeClr>
                </a:solidFill>
                <a:latin typeface="Times New Roman" pitchFamily="18" charset="0"/>
                <a:cs typeface="Times New Roman" pitchFamily="18" charset="0"/>
              </a:rPr>
              <a:t/>
            </a:r>
            <a:br>
              <a:rPr lang="ru-RU" sz="2200" dirty="0" smtClean="0">
                <a:solidFill>
                  <a:schemeClr val="tx2">
                    <a:lumMod val="75000"/>
                  </a:schemeClr>
                </a:solidFill>
                <a:latin typeface="Times New Roman" pitchFamily="18" charset="0"/>
                <a:cs typeface="Times New Roman" pitchFamily="18" charset="0"/>
              </a:rPr>
            </a:br>
            <a:r>
              <a:rPr lang="uk-UA" sz="2200" dirty="0" smtClean="0">
                <a:solidFill>
                  <a:schemeClr val="tx2">
                    <a:lumMod val="75000"/>
                  </a:schemeClr>
                </a:solidFill>
                <a:latin typeface="Times New Roman" pitchFamily="18" charset="0"/>
                <a:cs typeface="Times New Roman" pitchFamily="18" charset="0"/>
              </a:rPr>
              <a:t>Словник та навички словотворення;</a:t>
            </a:r>
            <a:r>
              <a:rPr lang="ru-RU" sz="2200" dirty="0" smtClean="0">
                <a:solidFill>
                  <a:schemeClr val="tx2">
                    <a:lumMod val="75000"/>
                  </a:schemeClr>
                </a:solidFill>
                <a:latin typeface="Times New Roman" pitchFamily="18" charset="0"/>
                <a:cs typeface="Times New Roman" pitchFamily="18" charset="0"/>
              </a:rPr>
              <a:t/>
            </a:r>
            <a:br>
              <a:rPr lang="ru-RU" sz="2200" dirty="0" smtClean="0">
                <a:solidFill>
                  <a:schemeClr val="tx2">
                    <a:lumMod val="75000"/>
                  </a:schemeClr>
                </a:solidFill>
                <a:latin typeface="Times New Roman" pitchFamily="18" charset="0"/>
                <a:cs typeface="Times New Roman" pitchFamily="18" charset="0"/>
              </a:rPr>
            </a:br>
            <a:r>
              <a:rPr lang="uk-UA" sz="2200" dirty="0" smtClean="0">
                <a:solidFill>
                  <a:schemeClr val="tx2">
                    <a:lumMod val="75000"/>
                  </a:schemeClr>
                </a:solidFill>
                <a:latin typeface="Times New Roman" pitchFamily="18" charset="0"/>
                <a:cs typeface="Times New Roman" pitchFamily="18" charset="0"/>
              </a:rPr>
              <a:t>Розвиток зв’язного мовлення.</a:t>
            </a:r>
            <a:br>
              <a:rPr lang="uk-UA" sz="2200" dirty="0" smtClean="0">
                <a:solidFill>
                  <a:schemeClr val="tx2">
                    <a:lumMod val="75000"/>
                  </a:schemeClr>
                </a:solidFill>
                <a:latin typeface="Times New Roman" pitchFamily="18" charset="0"/>
                <a:cs typeface="Times New Roman" pitchFamily="18" charset="0"/>
              </a:rPr>
            </a:br>
            <a:r>
              <a:rPr lang="ru-RU" dirty="0" smtClean="0">
                <a:solidFill>
                  <a:schemeClr val="tx2">
                    <a:lumMod val="75000"/>
                  </a:schemeClr>
                </a:solidFill>
              </a:rPr>
              <a:t/>
            </a:r>
            <a:br>
              <a:rPr lang="ru-RU" dirty="0" smtClean="0">
                <a:solidFill>
                  <a:schemeClr val="tx2">
                    <a:lumMod val="75000"/>
                  </a:schemeClr>
                </a:solidFill>
              </a:rPr>
            </a:br>
            <a:r>
              <a:rPr lang="uk-UA" sz="2200" dirty="0" smtClean="0">
                <a:solidFill>
                  <a:schemeClr val="tx2">
                    <a:lumMod val="75000"/>
                  </a:schemeClr>
                </a:solidFill>
                <a:latin typeface="Times New Roman" pitchFamily="18" charset="0"/>
                <a:cs typeface="Times New Roman" pitchFamily="18" charset="0"/>
              </a:rPr>
              <a:t> Моніторингові дослідження дозволяють виявити рівень розвитку дитини, ступінь сформованості мовленнєвої компетентності.</a:t>
            </a:r>
            <a:r>
              <a:rPr lang="ru-RU" dirty="0" smtClean="0"/>
              <a:t/>
            </a:r>
            <a:br>
              <a:rPr lang="ru-RU" dirty="0" smtClean="0"/>
            </a:br>
            <a:endParaRPr lang="en-US" b="1" dirty="0">
              <a:solidFill>
                <a:schemeClr val="tx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6404134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Содержимое 12" descr="fon_svet_polosy_pyatna_odnotonnyy_43981_2560x1600.jpg"/>
          <p:cNvPicPr>
            <a:picLocks noGrp="1" noChangeAspect="1"/>
          </p:cNvPicPr>
          <p:nvPr>
            <p:ph idx="1"/>
          </p:nvPr>
        </p:nvPicPr>
        <p:blipFill>
          <a:blip r:embed="rId2"/>
          <a:stretch>
            <a:fillRect/>
          </a:stretch>
        </p:blipFill>
        <p:spPr>
          <a:xfrm>
            <a:off x="1" y="0"/>
            <a:ext cx="9144000" cy="6858000"/>
          </a:xfrm>
        </p:spPr>
      </p:pic>
      <p:sp>
        <p:nvSpPr>
          <p:cNvPr id="2" name="Заголовок 1"/>
          <p:cNvSpPr>
            <a:spLocks noGrp="1"/>
          </p:cNvSpPr>
          <p:nvPr>
            <p:ph type="title"/>
          </p:nvPr>
        </p:nvSpPr>
        <p:spPr>
          <a:xfrm>
            <a:off x="457200" y="428604"/>
            <a:ext cx="8229600" cy="1235690"/>
          </a:xfrm>
        </p:spPr>
        <p:txBody>
          <a:bodyPr>
            <a:normAutofit fontScale="90000"/>
          </a:bodyPr>
          <a:lstStyle/>
          <a:p>
            <a:r>
              <a:rPr lang="ru-RU" sz="3600" b="1" dirty="0" err="1" smtClean="0">
                <a:solidFill>
                  <a:schemeClr val="accent1">
                    <a:lumMod val="50000"/>
                  </a:schemeClr>
                </a:solidFill>
                <a:latin typeface="Times New Roman" pitchFamily="18" charset="0"/>
                <a:cs typeface="Times New Roman" pitchFamily="18" charset="0"/>
              </a:rPr>
              <a:t>Структурні</a:t>
            </a:r>
            <a:r>
              <a:rPr lang="ru-RU" sz="3600" b="1" dirty="0" smtClean="0">
                <a:solidFill>
                  <a:schemeClr val="accent1">
                    <a:lumMod val="50000"/>
                  </a:schemeClr>
                </a:solidFill>
                <a:latin typeface="Times New Roman" pitchFamily="18" charset="0"/>
                <a:cs typeface="Times New Roman" pitchFamily="18" charset="0"/>
              </a:rPr>
              <a:t> </a:t>
            </a:r>
            <a:r>
              <a:rPr lang="ru-RU" sz="3600" b="1" dirty="0" err="1" smtClean="0">
                <a:solidFill>
                  <a:schemeClr val="accent1">
                    <a:lumMod val="50000"/>
                  </a:schemeClr>
                </a:solidFill>
                <a:latin typeface="Times New Roman" pitchFamily="18" charset="0"/>
                <a:cs typeface="Times New Roman" pitchFamily="18" charset="0"/>
              </a:rPr>
              <a:t>компоненти</a:t>
            </a:r>
            <a:r>
              <a:rPr lang="ru-RU" sz="3600" b="1" dirty="0" smtClean="0">
                <a:solidFill>
                  <a:schemeClr val="accent1">
                    <a:lumMod val="50000"/>
                  </a:schemeClr>
                </a:solidFill>
                <a:latin typeface="Times New Roman" pitchFamily="18" charset="0"/>
                <a:cs typeface="Times New Roman" pitchFamily="18" charset="0"/>
              </a:rPr>
              <a:t> </a:t>
            </a:r>
            <a:r>
              <a:rPr lang="ru-RU" sz="3600" b="1" dirty="0" err="1" smtClean="0">
                <a:solidFill>
                  <a:schemeClr val="accent1">
                    <a:lumMod val="50000"/>
                  </a:schemeClr>
                </a:solidFill>
                <a:latin typeface="Times New Roman" pitchFamily="18" charset="0"/>
                <a:cs typeface="Times New Roman" pitchFamily="18" charset="0"/>
              </a:rPr>
              <a:t>мовленнєвого</a:t>
            </a:r>
            <a:r>
              <a:rPr lang="ru-RU" sz="3600" b="1" dirty="0" smtClean="0">
                <a:solidFill>
                  <a:schemeClr val="accent1">
                    <a:lumMod val="50000"/>
                  </a:schemeClr>
                </a:solidFill>
                <a:latin typeface="Times New Roman" pitchFamily="18" charset="0"/>
                <a:cs typeface="Times New Roman" pitchFamily="18" charset="0"/>
              </a:rPr>
              <a:t> </a:t>
            </a:r>
            <a:r>
              <a:rPr lang="ru-RU" sz="3600" b="1" dirty="0" err="1" smtClean="0">
                <a:solidFill>
                  <a:schemeClr val="accent1">
                    <a:lumMod val="50000"/>
                  </a:schemeClr>
                </a:solidFill>
                <a:latin typeface="Times New Roman" pitchFamily="18" charset="0"/>
                <a:cs typeface="Times New Roman" pitchFamily="18" charset="0"/>
              </a:rPr>
              <a:t>розвитку</a:t>
            </a:r>
            <a:r>
              <a:rPr lang="ru-RU" sz="3600" b="1" dirty="0" smtClean="0">
                <a:solidFill>
                  <a:schemeClr val="accent1">
                    <a:lumMod val="50000"/>
                  </a:schemeClr>
                </a:solidFill>
                <a:latin typeface="Times New Roman" pitchFamily="18" charset="0"/>
                <a:cs typeface="Times New Roman" pitchFamily="18" charset="0"/>
              </a:rPr>
              <a:t> </a:t>
            </a:r>
            <a:r>
              <a:rPr lang="ru-RU" sz="3600" b="1" dirty="0" err="1" smtClean="0">
                <a:solidFill>
                  <a:schemeClr val="accent1">
                    <a:lumMod val="50000"/>
                  </a:schemeClr>
                </a:solidFill>
                <a:latin typeface="Times New Roman" pitchFamily="18" charset="0"/>
                <a:cs typeface="Times New Roman" pitchFamily="18" charset="0"/>
              </a:rPr>
              <a:t>дошкільників</a:t>
            </a:r>
            <a:r>
              <a:rPr lang="ru-RU" dirty="0" smtClean="0"/>
              <a:t/>
            </a:r>
            <a:br>
              <a:rPr lang="ru-RU" dirty="0" smtClean="0"/>
            </a:br>
            <a:endParaRPr lang="en-US" b="1"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357158" y="1357298"/>
            <a:ext cx="8429684" cy="1938992"/>
          </a:xfrm>
          <a:prstGeom prst="rect">
            <a:avLst/>
          </a:prstGeom>
        </p:spPr>
        <p:txBody>
          <a:bodyPr wrap="square">
            <a:spAutoFit/>
          </a:bodyPr>
          <a:lstStyle/>
          <a:p>
            <a:pPr algn="just"/>
            <a:r>
              <a:rPr lang="ru-RU" dirty="0" smtClean="0">
                <a:solidFill>
                  <a:schemeClr val="accent1">
                    <a:lumMod val="50000"/>
                  </a:schemeClr>
                </a:solidFill>
                <a:latin typeface="Times New Roman" pitchFamily="18" charset="0"/>
                <a:cs typeface="Times New Roman" pitchFamily="18" charset="0"/>
              </a:rPr>
              <a:t>1</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Згідно</a:t>
            </a:r>
            <a:r>
              <a:rPr lang="ru-RU" sz="2000" dirty="0" smtClean="0">
                <a:solidFill>
                  <a:schemeClr val="accent1">
                    <a:lumMod val="50000"/>
                  </a:schemeClr>
                </a:solidFill>
                <a:latin typeface="Times New Roman" pitchFamily="18" charset="0"/>
                <a:cs typeface="Times New Roman" pitchFamily="18" charset="0"/>
              </a:rPr>
              <a:t> </a:t>
            </a:r>
            <a:r>
              <a:rPr lang="ru-RU" sz="2000" dirty="0" smtClean="0">
                <a:solidFill>
                  <a:schemeClr val="accent1">
                    <a:lumMod val="50000"/>
                  </a:schemeClr>
                </a:solidFill>
                <a:latin typeface="Times New Roman" pitchFamily="18" charset="0"/>
                <a:cs typeface="Times New Roman" pitchFamily="18" charset="0"/>
              </a:rPr>
              <a:t>Базового компоненту </a:t>
            </a:r>
            <a:r>
              <a:rPr lang="ru-RU" sz="2000" dirty="0" err="1" smtClean="0">
                <a:solidFill>
                  <a:schemeClr val="accent1">
                    <a:lumMod val="50000"/>
                  </a:schemeClr>
                </a:solidFill>
                <a:latin typeface="Times New Roman" pitchFamily="18" charset="0"/>
                <a:cs typeface="Times New Roman" pitchFamily="18" charset="0"/>
              </a:rPr>
              <a:t>дошкільної</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освіти</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України</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мовленнєва</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діяльність</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дошкільника</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визначається</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відповідною</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віку</a:t>
            </a:r>
            <a:r>
              <a:rPr lang="ru-RU" sz="2000" dirty="0" smtClean="0">
                <a:solidFill>
                  <a:schemeClr val="accent1">
                    <a:lumMod val="50000"/>
                  </a:schemeClr>
                </a:solidFill>
                <a:latin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cs typeface="Times New Roman" pitchFamily="18" charset="0"/>
              </a:rPr>
              <a:t>мовленнєвою</a:t>
            </a:r>
            <a:r>
              <a:rPr lang="ru-RU" sz="2000" b="1" dirty="0" smtClean="0">
                <a:solidFill>
                  <a:schemeClr val="accent1">
                    <a:lumMod val="50000"/>
                  </a:schemeClr>
                </a:solidFill>
                <a:latin typeface="Times New Roman" pitchFamily="18" charset="0"/>
                <a:cs typeface="Times New Roman" pitchFamily="18" charset="0"/>
              </a:rPr>
              <a:t> та </a:t>
            </a:r>
            <a:r>
              <a:rPr lang="ru-RU" sz="2000" b="1" dirty="0" err="1" smtClean="0">
                <a:solidFill>
                  <a:schemeClr val="accent1">
                    <a:lumMod val="50000"/>
                  </a:schemeClr>
                </a:solidFill>
                <a:latin typeface="Times New Roman" pitchFamily="18" charset="0"/>
                <a:cs typeface="Times New Roman" pitchFamily="18" charset="0"/>
              </a:rPr>
              <a:t>мовною</a:t>
            </a:r>
            <a:r>
              <a:rPr lang="ru-RU" sz="2000" b="1" dirty="0" smtClean="0">
                <a:solidFill>
                  <a:schemeClr val="accent1">
                    <a:lumMod val="50000"/>
                  </a:schemeClr>
                </a:solidFill>
                <a:latin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cs typeface="Times New Roman" pitchFamily="18" charset="0"/>
              </a:rPr>
              <a:t>зрілістю</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рівнем</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оволодіння</a:t>
            </a:r>
            <a:r>
              <a:rPr lang="ru-RU" sz="2000" dirty="0" smtClean="0">
                <a:solidFill>
                  <a:schemeClr val="accent1">
                    <a:lumMod val="50000"/>
                  </a:schemeClr>
                </a:solidFill>
                <a:latin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cs typeface="Times New Roman" pitchFamily="18" charset="0"/>
              </a:rPr>
              <a:t>елементами</a:t>
            </a:r>
            <a:r>
              <a:rPr lang="ru-RU" sz="2000" b="1" dirty="0" smtClean="0">
                <a:solidFill>
                  <a:schemeClr val="accent1">
                    <a:lumMod val="50000"/>
                  </a:schemeClr>
                </a:solidFill>
                <a:latin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cs typeface="Times New Roman" pitchFamily="18" charset="0"/>
              </a:rPr>
              <a:t>грамоти</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сформованістю</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ставлення</a:t>
            </a:r>
            <a:r>
              <a:rPr lang="ru-RU" sz="2000" dirty="0" smtClean="0">
                <a:solidFill>
                  <a:schemeClr val="accent1">
                    <a:lumMod val="50000"/>
                  </a:schemeClr>
                </a:solidFill>
                <a:latin typeface="Times New Roman" pitchFamily="18" charset="0"/>
                <a:cs typeface="Times New Roman" pitchFamily="18" charset="0"/>
              </a:rPr>
              <a:t> до </a:t>
            </a:r>
            <a:r>
              <a:rPr lang="ru-RU" sz="2000" b="1" dirty="0" err="1" smtClean="0">
                <a:solidFill>
                  <a:schemeClr val="accent1">
                    <a:lumMod val="50000"/>
                  </a:schemeClr>
                </a:solidFill>
                <a:latin typeface="Times New Roman" pitchFamily="18" charset="0"/>
                <a:cs typeface="Times New Roman" pitchFamily="18" charset="0"/>
              </a:rPr>
              <a:t>використання</a:t>
            </a:r>
            <a:r>
              <a:rPr lang="ru-RU" sz="2000" b="1" dirty="0" smtClean="0">
                <a:solidFill>
                  <a:schemeClr val="accent1">
                    <a:lumMod val="50000"/>
                  </a:schemeClr>
                </a:solidFill>
                <a:latin typeface="Times New Roman" pitchFamily="18" charset="0"/>
                <a:cs typeface="Times New Roman" pitchFamily="18" charset="0"/>
              </a:rPr>
              <a:t> слова</a:t>
            </a:r>
            <a:r>
              <a:rPr lang="ru-RU" sz="2000" dirty="0" smtClean="0">
                <a:solidFill>
                  <a:schemeClr val="accent1">
                    <a:lumMod val="50000"/>
                  </a:schemeClr>
                </a:solidFill>
                <a:latin typeface="Times New Roman" pitchFamily="18" charset="0"/>
                <a:cs typeface="Times New Roman" pitchFamily="18" charset="0"/>
              </a:rPr>
              <a:t> у </a:t>
            </a:r>
            <a:r>
              <a:rPr lang="ru-RU" sz="2000" dirty="0" err="1" smtClean="0">
                <a:solidFill>
                  <a:schemeClr val="accent1">
                    <a:lumMod val="50000"/>
                  </a:schemeClr>
                </a:solidFill>
                <a:latin typeface="Times New Roman" pitchFamily="18" charset="0"/>
                <a:cs typeface="Times New Roman" pitchFamily="18" charset="0"/>
              </a:rPr>
              <a:t>взаєминах</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з</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дорослими</a:t>
            </a:r>
            <a:r>
              <a:rPr lang="ru-RU" sz="2000" dirty="0" smtClean="0">
                <a:solidFill>
                  <a:schemeClr val="accent1">
                    <a:lumMod val="50000"/>
                  </a:schemeClr>
                </a:solidFill>
                <a:latin typeface="Times New Roman" pitchFamily="18" charset="0"/>
                <a:cs typeface="Times New Roman" pitchFamily="18" charset="0"/>
              </a:rPr>
              <a:t> та </a:t>
            </a:r>
            <a:r>
              <a:rPr lang="ru-RU" sz="2000" dirty="0" err="1" smtClean="0">
                <a:solidFill>
                  <a:schemeClr val="accent1">
                    <a:lumMod val="50000"/>
                  </a:schemeClr>
                </a:solidFill>
                <a:latin typeface="Times New Roman" pitchFamily="18" charset="0"/>
                <a:cs typeface="Times New Roman" pitchFamily="18" charset="0"/>
              </a:rPr>
              <a:t>дітьми</a:t>
            </a:r>
            <a:r>
              <a:rPr lang="ru-RU" sz="2000" dirty="0" smtClean="0">
                <a:solidFill>
                  <a:schemeClr val="accent1">
                    <a:lumMod val="50000"/>
                  </a:schemeClr>
                </a:solidFill>
                <a:latin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cs typeface="Times New Roman" pitchFamily="18" charset="0"/>
              </a:rPr>
              <a:t>розвиненістю</a:t>
            </a:r>
            <a:r>
              <a:rPr lang="ru-RU" sz="2000" b="1" dirty="0" smtClean="0">
                <a:solidFill>
                  <a:schemeClr val="accent1">
                    <a:lumMod val="50000"/>
                  </a:schemeClr>
                </a:solidFill>
                <a:latin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cs typeface="Times New Roman" pitchFamily="18" charset="0"/>
              </a:rPr>
              <a:t>комунікативних</a:t>
            </a:r>
            <a:r>
              <a:rPr lang="ru-RU" sz="2000" b="1" dirty="0" smtClean="0">
                <a:solidFill>
                  <a:schemeClr val="accent1">
                    <a:lumMod val="50000"/>
                  </a:schemeClr>
                </a:solidFill>
                <a:latin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cs typeface="Times New Roman" pitchFamily="18" charset="0"/>
              </a:rPr>
              <a:t>здібностей</a:t>
            </a:r>
            <a:r>
              <a:rPr lang="ru-RU" sz="2000" dirty="0" smtClean="0">
                <a:solidFill>
                  <a:schemeClr val="accent1">
                    <a:lumMod val="50000"/>
                  </a:schemeClr>
                </a:solidFill>
                <a:latin typeface="Times New Roman" pitchFamily="18" charset="0"/>
                <a:cs typeface="Times New Roman" pitchFamily="18" charset="0"/>
              </a:rPr>
              <a:t>.</a:t>
            </a:r>
          </a:p>
          <a:p>
            <a:pPr algn="just"/>
            <a:endParaRPr lang="ru-RU" sz="2000" dirty="0">
              <a:solidFill>
                <a:schemeClr val="accent1">
                  <a:lumMod val="50000"/>
                </a:schemeClr>
              </a:solidFill>
              <a:latin typeface="Times New Roman" pitchFamily="18" charset="0"/>
              <a:cs typeface="Times New Roman" pitchFamily="18" charset="0"/>
            </a:endParaRPr>
          </a:p>
        </p:txBody>
      </p:sp>
      <p:sp>
        <p:nvSpPr>
          <p:cNvPr id="6" name="TextBox 5"/>
          <p:cNvSpPr txBox="1"/>
          <p:nvPr/>
        </p:nvSpPr>
        <p:spPr>
          <a:xfrm>
            <a:off x="357159" y="3071810"/>
            <a:ext cx="8572559" cy="1908215"/>
          </a:xfrm>
          <a:prstGeom prst="rect">
            <a:avLst/>
          </a:prstGeom>
          <a:noFill/>
        </p:spPr>
        <p:txBody>
          <a:bodyPr wrap="square" rtlCol="0">
            <a:spAutoFit/>
          </a:bodyPr>
          <a:lstStyle/>
          <a:p>
            <a:pPr algn="just"/>
            <a:r>
              <a:rPr lang="ru-RU" sz="2000" dirty="0" smtClean="0">
                <a:solidFill>
                  <a:schemeClr val="accent1">
                    <a:lumMod val="50000"/>
                  </a:schemeClr>
                </a:solidFill>
                <a:latin typeface="Times New Roman" pitchFamily="18" charset="0"/>
                <a:cs typeface="Times New Roman" pitchFamily="18" charset="0"/>
              </a:rPr>
              <a:t>2. </a:t>
            </a:r>
            <a:r>
              <a:rPr lang="ru-RU" sz="2000" dirty="0" err="1" smtClean="0">
                <a:solidFill>
                  <a:schemeClr val="accent1">
                    <a:lumMod val="50000"/>
                  </a:schemeClr>
                </a:solidFill>
                <a:latin typeface="Times New Roman" pitchFamily="18" charset="0"/>
                <a:cs typeface="Times New Roman" pitchFamily="18" charset="0"/>
              </a:rPr>
              <a:t>Мовна</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компетентність</a:t>
            </a:r>
            <a:r>
              <a:rPr lang="ru-RU" sz="2000" dirty="0" smtClean="0">
                <a:solidFill>
                  <a:schemeClr val="accent1">
                    <a:lumMod val="50000"/>
                  </a:schemeClr>
                </a:solidFill>
                <a:latin typeface="Times New Roman" pitchFamily="18" charset="0"/>
                <a:cs typeface="Times New Roman" pitchFamily="18" charset="0"/>
              </a:rPr>
              <a:t> як </a:t>
            </a:r>
            <a:r>
              <a:rPr lang="ru-RU" sz="2000" dirty="0" err="1" smtClean="0">
                <a:solidFill>
                  <a:schemeClr val="accent1">
                    <a:lumMod val="50000"/>
                  </a:schemeClr>
                </a:solidFill>
                <a:latin typeface="Times New Roman" pitchFamily="18" charset="0"/>
                <a:cs typeface="Times New Roman" pitchFamily="18" charset="0"/>
              </a:rPr>
              <a:t>складова</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мовленнєвої</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діяльності</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дитини</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передбачає</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сформованість</a:t>
            </a:r>
            <a:r>
              <a:rPr lang="ru-RU" sz="2000" dirty="0" smtClean="0">
                <a:solidFill>
                  <a:schemeClr val="accent1">
                    <a:lumMod val="50000"/>
                  </a:schemeClr>
                </a:solidFill>
                <a:latin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cs typeface="Times New Roman" pitchFamily="18" charset="0"/>
              </a:rPr>
              <a:t>фонетичної</a:t>
            </a:r>
            <a:r>
              <a:rPr lang="ru-RU" sz="2000" b="1" dirty="0" smtClean="0">
                <a:solidFill>
                  <a:schemeClr val="accent1">
                    <a:lumMod val="50000"/>
                  </a:schemeClr>
                </a:solidFill>
                <a:latin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cs typeface="Times New Roman" pitchFamily="18" charset="0"/>
              </a:rPr>
              <a:t>лексичної</a:t>
            </a:r>
            <a:r>
              <a:rPr lang="ru-RU" sz="2000" b="1" dirty="0" smtClean="0">
                <a:solidFill>
                  <a:schemeClr val="accent1">
                    <a:lumMod val="50000"/>
                  </a:schemeClr>
                </a:solidFill>
                <a:latin typeface="Times New Roman" pitchFamily="18" charset="0"/>
                <a:cs typeface="Times New Roman" pitchFamily="18" charset="0"/>
              </a:rPr>
              <a:t> та </a:t>
            </a:r>
            <a:r>
              <a:rPr lang="ru-RU" sz="2000" b="1" dirty="0" err="1" smtClean="0">
                <a:solidFill>
                  <a:schemeClr val="accent1">
                    <a:lumMod val="50000"/>
                  </a:schemeClr>
                </a:solidFill>
                <a:latin typeface="Times New Roman" pitchFamily="18" charset="0"/>
                <a:cs typeface="Times New Roman" pitchFamily="18" charset="0"/>
              </a:rPr>
              <a:t>граматичної</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її</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складових</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Їх</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єдність</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забезпечує</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розуміння</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дитиною</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мовлення</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партнерів</a:t>
            </a:r>
            <a:r>
              <a:rPr lang="ru-RU" sz="2000" dirty="0" smtClean="0">
                <a:solidFill>
                  <a:schemeClr val="accent1">
                    <a:lumMod val="50000"/>
                  </a:schemeClr>
                </a:solidFill>
                <a:latin typeface="Times New Roman" pitchFamily="18" charset="0"/>
                <a:cs typeface="Times New Roman" pitchFamily="18" charset="0"/>
              </a:rPr>
              <a:t> по </a:t>
            </a:r>
            <a:r>
              <a:rPr lang="ru-RU" sz="2000" dirty="0" err="1" smtClean="0">
                <a:solidFill>
                  <a:schemeClr val="accent1">
                    <a:lumMod val="50000"/>
                  </a:schemeClr>
                </a:solidFill>
                <a:latin typeface="Times New Roman" pitchFamily="18" charset="0"/>
                <a:cs typeface="Times New Roman" pitchFamily="18" charset="0"/>
              </a:rPr>
              <a:t>спільній</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діяльності</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розвиває</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її</a:t>
            </a:r>
            <a:r>
              <a:rPr lang="ru-RU" sz="2000" dirty="0" smtClean="0">
                <a:solidFill>
                  <a:schemeClr val="accent1">
                    <a:lumMod val="50000"/>
                  </a:schemeClr>
                </a:solidFill>
                <a:latin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cs typeface="Times New Roman" pitchFamily="18" charset="0"/>
              </a:rPr>
              <a:t>зв'язне</a:t>
            </a:r>
            <a:r>
              <a:rPr lang="ru-RU" sz="2000" b="1" dirty="0" smtClean="0">
                <a:solidFill>
                  <a:schemeClr val="accent1">
                    <a:lumMod val="50000"/>
                  </a:schemeClr>
                </a:solidFill>
                <a:latin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cs typeface="Times New Roman" pitchFamily="18" charset="0"/>
              </a:rPr>
              <a:t>розмовне</a:t>
            </a:r>
            <a:r>
              <a:rPr lang="ru-RU" sz="2000" b="1" dirty="0" smtClean="0">
                <a:solidFill>
                  <a:schemeClr val="accent1">
                    <a:lumMod val="50000"/>
                  </a:schemeClr>
                </a:solidFill>
                <a:latin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cs typeface="Times New Roman" pitchFamily="18" charset="0"/>
              </a:rPr>
              <a:t>мовлення</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його</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чіткість</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сприяє</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оволодінню</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вмінням</a:t>
            </a:r>
            <a:r>
              <a:rPr lang="ru-RU" sz="2000" dirty="0" smtClean="0">
                <a:solidFill>
                  <a:schemeClr val="accent1">
                    <a:lumMod val="50000"/>
                  </a:schemeClr>
                </a:solidFill>
                <a:latin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cs typeface="Times New Roman" pitchFamily="18" charset="0"/>
              </a:rPr>
              <a:t>читати</a:t>
            </a:r>
            <a:r>
              <a:rPr lang="ru-RU" sz="2000" dirty="0" smtClean="0">
                <a:solidFill>
                  <a:schemeClr val="accent1">
                    <a:lumMod val="50000"/>
                  </a:schemeClr>
                </a:solidFill>
                <a:latin typeface="Times New Roman" pitchFamily="18" charset="0"/>
                <a:cs typeface="Times New Roman" pitchFamily="18" charset="0"/>
              </a:rPr>
              <a:t>, а </a:t>
            </a:r>
            <a:r>
              <a:rPr lang="ru-RU" sz="2000" dirty="0" err="1" smtClean="0">
                <a:solidFill>
                  <a:schemeClr val="accent1">
                    <a:lumMod val="50000"/>
                  </a:schemeClr>
                </a:solidFill>
                <a:latin typeface="Times New Roman" pitchFamily="18" charset="0"/>
                <a:cs typeface="Times New Roman" pitchFamily="18" charset="0"/>
              </a:rPr>
              <a:t>згодом</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й</a:t>
            </a:r>
            <a:r>
              <a:rPr lang="ru-RU" sz="2000" dirty="0" smtClean="0">
                <a:solidFill>
                  <a:schemeClr val="accent1">
                    <a:lumMod val="50000"/>
                  </a:schemeClr>
                </a:solidFill>
                <a:latin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cs typeface="Times New Roman" pitchFamily="18" charset="0"/>
              </a:rPr>
              <a:t>писати</a:t>
            </a:r>
            <a:r>
              <a:rPr lang="ru-RU" sz="2000" dirty="0" smtClean="0">
                <a:solidFill>
                  <a:schemeClr val="accent1">
                    <a:lumMod val="50000"/>
                  </a:schemeClr>
                </a:solidFill>
                <a:latin typeface="Times New Roman" pitchFamily="18" charset="0"/>
                <a:cs typeface="Times New Roman" pitchFamily="18" charset="0"/>
              </a:rPr>
              <a:t>.</a:t>
            </a:r>
          </a:p>
          <a:p>
            <a:endParaRPr lang="ru-RU" dirty="0"/>
          </a:p>
        </p:txBody>
      </p:sp>
      <p:sp>
        <p:nvSpPr>
          <p:cNvPr id="7" name="Прямоугольник 6"/>
          <p:cNvSpPr/>
          <p:nvPr/>
        </p:nvSpPr>
        <p:spPr>
          <a:xfrm>
            <a:off x="357158" y="4857760"/>
            <a:ext cx="8429684" cy="1631216"/>
          </a:xfrm>
          <a:prstGeom prst="rect">
            <a:avLst/>
          </a:prstGeom>
        </p:spPr>
        <p:txBody>
          <a:bodyPr wrap="square">
            <a:spAutoFit/>
          </a:bodyPr>
          <a:lstStyle/>
          <a:p>
            <a:pPr algn="just"/>
            <a:r>
              <a:rPr lang="ru-RU" dirty="0" smtClean="0">
                <a:solidFill>
                  <a:schemeClr val="accent1">
                    <a:lumMod val="50000"/>
                  </a:schemeClr>
                </a:solidFill>
                <a:latin typeface="Times New Roman" pitchFamily="18" charset="0"/>
                <a:cs typeface="Times New Roman" pitchFamily="18" charset="0"/>
              </a:rPr>
              <a:t>3. </a:t>
            </a:r>
            <a:r>
              <a:rPr lang="ru-RU" sz="2000" dirty="0" err="1" smtClean="0">
                <a:solidFill>
                  <a:schemeClr val="accent1">
                    <a:lumMod val="50000"/>
                  </a:schemeClr>
                </a:solidFill>
                <a:latin typeface="Times New Roman" pitchFamily="18" charset="0"/>
                <a:cs typeface="Times New Roman" pitchFamily="18" charset="0"/>
              </a:rPr>
              <a:t>Мовленнєва</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компетенція</a:t>
            </a:r>
            <a:r>
              <a:rPr lang="ru-RU" sz="2000" dirty="0" smtClean="0">
                <a:solidFill>
                  <a:schemeClr val="accent1">
                    <a:lumMod val="50000"/>
                  </a:schemeClr>
                </a:solidFill>
                <a:latin typeface="Times New Roman" pitchFamily="18" charset="0"/>
                <a:cs typeface="Times New Roman" pitchFamily="18" charset="0"/>
              </a:rPr>
              <a:t> - </a:t>
            </a:r>
            <a:r>
              <a:rPr lang="ru-RU" sz="2000" dirty="0" err="1" smtClean="0">
                <a:solidFill>
                  <a:schemeClr val="accent1">
                    <a:lumMod val="50000"/>
                  </a:schemeClr>
                </a:solidFill>
                <a:latin typeface="Times New Roman" pitchFamily="18" charset="0"/>
                <a:cs typeface="Times New Roman" pitchFamily="18" charset="0"/>
              </a:rPr>
              <a:t>це</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вміння</a:t>
            </a:r>
            <a:r>
              <a:rPr lang="ru-RU" sz="2000" dirty="0" smtClean="0">
                <a:solidFill>
                  <a:schemeClr val="accent1">
                    <a:lumMod val="50000"/>
                  </a:schemeClr>
                </a:solidFill>
                <a:latin typeface="Times New Roman" pitchFamily="18" charset="0"/>
                <a:cs typeface="Times New Roman" pitchFamily="18" charset="0"/>
              </a:rPr>
              <a:t> адекватно </a:t>
            </a:r>
            <a:r>
              <a:rPr lang="ru-RU" sz="2000" dirty="0" err="1" smtClean="0">
                <a:solidFill>
                  <a:schemeClr val="accent1">
                    <a:lumMod val="50000"/>
                  </a:schemeClr>
                </a:solidFill>
                <a:latin typeface="Times New Roman" pitchFamily="18" charset="0"/>
                <a:cs typeface="Times New Roman" pitchFamily="18" charset="0"/>
              </a:rPr>
              <a:t>й</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доречно</a:t>
            </a:r>
            <a:r>
              <a:rPr lang="ru-RU" sz="2000" dirty="0" smtClean="0">
                <a:solidFill>
                  <a:schemeClr val="accent1">
                    <a:lumMod val="50000"/>
                  </a:schemeClr>
                </a:solidFill>
                <a:latin typeface="Times New Roman" pitchFamily="18" charset="0"/>
                <a:cs typeface="Times New Roman" pitchFamily="18" charset="0"/>
              </a:rPr>
              <a:t> практично </a:t>
            </a:r>
            <a:r>
              <a:rPr lang="ru-RU" sz="2000" b="1" dirty="0" err="1" smtClean="0">
                <a:solidFill>
                  <a:schemeClr val="accent1">
                    <a:lumMod val="50000"/>
                  </a:schemeClr>
                </a:solidFill>
                <a:latin typeface="Times New Roman" pitchFamily="18" charset="0"/>
                <a:cs typeface="Times New Roman" pitchFamily="18" charset="0"/>
              </a:rPr>
              <a:t>користуватися</a:t>
            </a:r>
            <a:r>
              <a:rPr lang="ru-RU" sz="2000" b="1" dirty="0" smtClean="0">
                <a:solidFill>
                  <a:schemeClr val="accent1">
                    <a:lumMod val="50000"/>
                  </a:schemeClr>
                </a:solidFill>
                <a:latin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cs typeface="Times New Roman" pitchFamily="18" charset="0"/>
              </a:rPr>
              <a:t>мовою</a:t>
            </a:r>
            <a:r>
              <a:rPr lang="ru-RU" sz="2000" b="1" dirty="0" smtClean="0">
                <a:solidFill>
                  <a:schemeClr val="accent1">
                    <a:lumMod val="50000"/>
                  </a:schemeClr>
                </a:solidFill>
                <a:latin typeface="Times New Roman" pitchFamily="18" charset="0"/>
                <a:cs typeface="Times New Roman" pitchFamily="18" charset="0"/>
              </a:rPr>
              <a:t> </a:t>
            </a:r>
            <a:r>
              <a:rPr lang="ru-RU" sz="2000" dirty="0" smtClean="0">
                <a:solidFill>
                  <a:schemeClr val="accent1">
                    <a:lumMod val="50000"/>
                  </a:schemeClr>
                </a:solidFill>
                <a:latin typeface="Times New Roman" pitchFamily="18" charset="0"/>
                <a:cs typeface="Times New Roman" pitchFamily="18" charset="0"/>
              </a:rPr>
              <a:t>у </a:t>
            </a:r>
            <a:r>
              <a:rPr lang="ru-RU" sz="2000" dirty="0" err="1" smtClean="0">
                <a:solidFill>
                  <a:schemeClr val="accent1">
                    <a:lumMod val="50000"/>
                  </a:schemeClr>
                </a:solidFill>
                <a:latin typeface="Times New Roman" pitchFamily="18" charset="0"/>
                <a:cs typeface="Times New Roman" pitchFamily="18" charset="0"/>
              </a:rPr>
              <a:t>конкретних</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ситуаціях</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висловлювати</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свої</a:t>
            </a:r>
            <a:r>
              <a:rPr lang="ru-RU" sz="2000" dirty="0" smtClean="0">
                <a:solidFill>
                  <a:schemeClr val="accent1">
                    <a:lumMod val="50000"/>
                  </a:schemeClr>
                </a:solidFill>
                <a:latin typeface="Times New Roman" pitchFamily="18" charset="0"/>
                <a:cs typeface="Times New Roman" pitchFamily="18" charset="0"/>
              </a:rPr>
              <a:t> думки, </a:t>
            </a:r>
            <a:r>
              <a:rPr lang="ru-RU" sz="2000" dirty="0" err="1" smtClean="0">
                <a:solidFill>
                  <a:schemeClr val="accent1">
                    <a:lumMod val="50000"/>
                  </a:schemeClr>
                </a:solidFill>
                <a:latin typeface="Times New Roman" pitchFamily="18" charset="0"/>
                <a:cs typeface="Times New Roman" pitchFamily="18" charset="0"/>
              </a:rPr>
              <a:t>бажання</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наміри</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прохання</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тощо</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використовувати</a:t>
            </a:r>
            <a:r>
              <a:rPr lang="ru-RU" sz="2000" dirty="0" smtClean="0">
                <a:solidFill>
                  <a:schemeClr val="accent1">
                    <a:lumMod val="50000"/>
                  </a:schemeClr>
                </a:solidFill>
                <a:latin typeface="Times New Roman" pitchFamily="18" charset="0"/>
                <a:cs typeface="Times New Roman" pitchFamily="18" charset="0"/>
              </a:rPr>
              <a:t> для </a:t>
            </a:r>
            <a:r>
              <a:rPr lang="ru-RU" sz="2000" dirty="0" err="1" smtClean="0">
                <a:solidFill>
                  <a:schemeClr val="accent1">
                    <a:lumMod val="50000"/>
                  </a:schemeClr>
                </a:solidFill>
                <a:latin typeface="Times New Roman" pitchFamily="18" charset="0"/>
                <a:cs typeface="Times New Roman" pitchFamily="18" charset="0"/>
              </a:rPr>
              <a:t>цього</a:t>
            </a:r>
            <a:r>
              <a:rPr lang="ru-RU" sz="2000" dirty="0" smtClean="0">
                <a:solidFill>
                  <a:schemeClr val="accent1">
                    <a:lumMod val="50000"/>
                  </a:schemeClr>
                </a:solidFill>
                <a:latin typeface="Times New Roman" pitchFamily="18" charset="0"/>
                <a:cs typeface="Times New Roman" pitchFamily="18" charset="0"/>
              </a:rPr>
              <a:t> як </a:t>
            </a:r>
            <a:r>
              <a:rPr lang="ru-RU" sz="2000" dirty="0" err="1" smtClean="0">
                <a:solidFill>
                  <a:schemeClr val="accent1">
                    <a:lumMod val="50000"/>
                  </a:schemeClr>
                </a:solidFill>
                <a:latin typeface="Times New Roman" pitchFamily="18" charset="0"/>
                <a:cs typeface="Times New Roman" pitchFamily="18" charset="0"/>
              </a:rPr>
              <a:t>мовні</a:t>
            </a:r>
            <a:r>
              <a:rPr lang="ru-RU" sz="2000" dirty="0" smtClean="0">
                <a:solidFill>
                  <a:schemeClr val="accent1">
                    <a:lumMod val="50000"/>
                  </a:schemeClr>
                </a:solidFill>
                <a:latin typeface="Times New Roman" pitchFamily="18" charset="0"/>
                <a:cs typeface="Times New Roman" pitchFamily="18" charset="0"/>
              </a:rPr>
              <a:t>, так </a:t>
            </a:r>
            <a:r>
              <a:rPr lang="ru-RU" sz="2000" dirty="0" err="1" smtClean="0">
                <a:solidFill>
                  <a:schemeClr val="accent1">
                    <a:lumMod val="50000"/>
                  </a:schemeClr>
                </a:solidFill>
                <a:latin typeface="Times New Roman" pitchFamily="18" charset="0"/>
                <a:cs typeface="Times New Roman" pitchFamily="18" charset="0"/>
              </a:rPr>
              <a:t>і</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позамовні</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міміка</a:t>
            </a:r>
            <a:r>
              <a:rPr lang="ru-RU" sz="2000" dirty="0" smtClean="0">
                <a:solidFill>
                  <a:schemeClr val="accent1">
                    <a:lumMod val="50000"/>
                  </a:schemeClr>
                </a:solidFill>
                <a:latin typeface="Times New Roman" pitchFamily="18" charset="0"/>
                <a:cs typeface="Times New Roman" pitchFamily="18" charset="0"/>
              </a:rPr>
              <a:t>, жести, </a:t>
            </a:r>
            <a:r>
              <a:rPr lang="ru-RU" sz="2000" dirty="0" err="1" smtClean="0">
                <a:solidFill>
                  <a:schemeClr val="accent1">
                    <a:lumMod val="50000"/>
                  </a:schemeClr>
                </a:solidFill>
                <a:latin typeface="Times New Roman" pitchFamily="18" charset="0"/>
                <a:cs typeface="Times New Roman" pitchFamily="18" charset="0"/>
              </a:rPr>
              <a:t>рухи</a:t>
            </a:r>
            <a:r>
              <a:rPr lang="ru-RU" sz="2000" dirty="0" smtClean="0">
                <a:solidFill>
                  <a:schemeClr val="accent1">
                    <a:lumMod val="50000"/>
                  </a:schemeClr>
                </a:solidFill>
                <a:latin typeface="Times New Roman" pitchFamily="18" charset="0"/>
                <a:cs typeface="Times New Roman" pitchFamily="18" charset="0"/>
              </a:rPr>
              <a:t>) та </a:t>
            </a:r>
            <a:r>
              <a:rPr lang="ru-RU" sz="2000" dirty="0" err="1" smtClean="0">
                <a:solidFill>
                  <a:schemeClr val="accent1">
                    <a:lumMod val="50000"/>
                  </a:schemeClr>
                </a:solidFill>
                <a:latin typeface="Times New Roman" pitchFamily="18" charset="0"/>
                <a:cs typeface="Times New Roman" pitchFamily="18" charset="0"/>
              </a:rPr>
              <a:t>інтонаційні</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засоби</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виразності</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мовлення</a:t>
            </a:r>
            <a:r>
              <a:rPr lang="ru-RU" sz="2000" dirty="0" smtClean="0">
                <a:solidFill>
                  <a:schemeClr val="accent1">
                    <a:lumMod val="50000"/>
                  </a:schemeClr>
                </a:solidFill>
                <a:latin typeface="Times New Roman" pitchFamily="18" charset="0"/>
                <a:cs typeface="Times New Roman" pitchFamily="18" charset="0"/>
              </a:rPr>
              <a:t>.</a:t>
            </a:r>
            <a:endParaRPr lang="ru-RU" sz="2000" dirty="0">
              <a:solidFill>
                <a:schemeClr val="accent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6404134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Содержимое 12" descr="fon_svet_polosy_pyatna_odnotonnyy_43981_2560x1600.jpg"/>
          <p:cNvPicPr>
            <a:picLocks noGrp="1" noChangeAspect="1"/>
          </p:cNvPicPr>
          <p:nvPr>
            <p:ph idx="1"/>
          </p:nvPr>
        </p:nvPicPr>
        <p:blipFill>
          <a:blip r:embed="rId2"/>
          <a:stretch>
            <a:fillRect/>
          </a:stretch>
        </p:blipFill>
        <p:spPr>
          <a:xfrm>
            <a:off x="1" y="0"/>
            <a:ext cx="9144000" cy="6858000"/>
          </a:xfrm>
        </p:spPr>
      </p:pic>
      <p:sp>
        <p:nvSpPr>
          <p:cNvPr id="2" name="Заголовок 1"/>
          <p:cNvSpPr>
            <a:spLocks noGrp="1"/>
          </p:cNvSpPr>
          <p:nvPr>
            <p:ph type="title"/>
          </p:nvPr>
        </p:nvSpPr>
        <p:spPr>
          <a:xfrm>
            <a:off x="457200" y="1"/>
            <a:ext cx="8229600" cy="928669"/>
          </a:xfrm>
        </p:spPr>
        <p:txBody>
          <a:bodyPr>
            <a:normAutofit/>
          </a:bodyPr>
          <a:lstStyle/>
          <a:p>
            <a:r>
              <a:rPr lang="uk-UA" sz="2700" b="1" dirty="0" smtClean="0">
                <a:solidFill>
                  <a:schemeClr val="accent1">
                    <a:lumMod val="50000"/>
                  </a:schemeClr>
                </a:solidFill>
                <a:latin typeface="Times New Roman" pitchFamily="18" charset="0"/>
                <a:cs typeface="Times New Roman" pitchFamily="18" charset="0"/>
              </a:rPr>
              <a:t>Зміст психолого-педагогічного супроводу дітей із порушеннями мовлення.</a:t>
            </a:r>
            <a:endParaRPr lang="en-US" b="1"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142844" y="928670"/>
            <a:ext cx="8715436" cy="5940088"/>
          </a:xfrm>
          <a:prstGeom prst="rect">
            <a:avLst/>
          </a:prstGeom>
        </p:spPr>
        <p:txBody>
          <a:bodyPr wrap="square">
            <a:spAutoFit/>
          </a:bodyPr>
          <a:lstStyle/>
          <a:p>
            <a:pPr algn="just"/>
            <a:r>
              <a:rPr lang="uk-UA" sz="2000" dirty="0" smtClean="0">
                <a:solidFill>
                  <a:schemeClr val="accent1">
                    <a:lumMod val="50000"/>
                  </a:schemeClr>
                </a:solidFill>
                <a:latin typeface="Times New Roman" pitchFamily="18" charset="0"/>
                <a:cs typeface="Times New Roman" pitchFamily="18" charset="0"/>
              </a:rPr>
              <a:t>1</a:t>
            </a:r>
            <a:r>
              <a:rPr lang="uk-UA" sz="2000" dirty="0" smtClean="0">
                <a:solidFill>
                  <a:schemeClr val="accent1">
                    <a:lumMod val="50000"/>
                  </a:schemeClr>
                </a:solidFill>
                <a:latin typeface="Times New Roman" pitchFamily="18" charset="0"/>
                <a:cs typeface="Times New Roman" pitchFamily="18" charset="0"/>
              </a:rPr>
              <a:t>. Мовленнєві дефекти у дітей дошкільного віку </a:t>
            </a:r>
            <a:r>
              <a:rPr lang="uk-UA" sz="2000" dirty="0" smtClean="0">
                <a:solidFill>
                  <a:schemeClr val="accent1">
                    <a:lumMod val="50000"/>
                  </a:schemeClr>
                </a:solidFill>
                <a:latin typeface="Times New Roman" pitchFamily="18" charset="0"/>
                <a:cs typeface="Times New Roman" pitchFamily="18" charset="0"/>
              </a:rPr>
              <a:t>(ЗНМ, ФФН, заїкання </a:t>
            </a:r>
            <a:r>
              <a:rPr lang="uk-UA" sz="2000" dirty="0" smtClean="0">
                <a:solidFill>
                  <a:schemeClr val="accent1">
                    <a:lumMod val="50000"/>
                  </a:schemeClr>
                </a:solidFill>
                <a:latin typeface="Times New Roman" pitchFamily="18" charset="0"/>
                <a:cs typeface="Times New Roman" pitchFamily="18" charset="0"/>
              </a:rPr>
              <a:t>мають різну симптоматику, походження і природу та вимагають для свого усунення використовувати різні за змістом </a:t>
            </a:r>
            <a:r>
              <a:rPr lang="uk-UA" sz="2000" dirty="0" err="1" smtClean="0">
                <a:solidFill>
                  <a:schemeClr val="accent1">
                    <a:lumMod val="50000"/>
                  </a:schemeClr>
                </a:solidFill>
                <a:latin typeface="Times New Roman" pitchFamily="18" charset="0"/>
                <a:cs typeface="Times New Roman" pitchFamily="18" charset="0"/>
              </a:rPr>
              <a:t>корекційні</a:t>
            </a:r>
            <a:r>
              <a:rPr lang="uk-UA" sz="2000" dirty="0" smtClean="0">
                <a:solidFill>
                  <a:schemeClr val="accent1">
                    <a:lumMod val="50000"/>
                  </a:schemeClr>
                </a:solidFill>
                <a:latin typeface="Times New Roman" pitchFamily="18" charset="0"/>
                <a:cs typeface="Times New Roman" pitchFamily="18" charset="0"/>
              </a:rPr>
              <a:t> </a:t>
            </a:r>
            <a:r>
              <a:rPr lang="uk-UA" sz="2000" dirty="0" smtClean="0">
                <a:solidFill>
                  <a:schemeClr val="accent1">
                    <a:lumMod val="50000"/>
                  </a:schemeClr>
                </a:solidFill>
                <a:latin typeface="Times New Roman" pitchFamily="18" charset="0"/>
                <a:cs typeface="Times New Roman" pitchFamily="18" charset="0"/>
              </a:rPr>
              <a:t>програми.</a:t>
            </a:r>
          </a:p>
          <a:p>
            <a:pPr algn="just"/>
            <a:endParaRPr lang="ru-RU" sz="2000" dirty="0" smtClean="0">
              <a:solidFill>
                <a:schemeClr val="accent1">
                  <a:lumMod val="50000"/>
                </a:schemeClr>
              </a:solidFill>
              <a:latin typeface="Times New Roman" pitchFamily="18" charset="0"/>
              <a:cs typeface="Times New Roman" pitchFamily="18" charset="0"/>
            </a:endParaRPr>
          </a:p>
          <a:p>
            <a:pPr algn="just"/>
            <a:r>
              <a:rPr lang="uk-UA" sz="2000" dirty="0" smtClean="0">
                <a:solidFill>
                  <a:schemeClr val="accent1">
                    <a:lumMod val="50000"/>
                  </a:schemeClr>
                </a:solidFill>
                <a:latin typeface="Times New Roman" pitchFamily="18" charset="0"/>
                <a:cs typeface="Times New Roman" pitchFamily="18" charset="0"/>
              </a:rPr>
              <a:t>2. З</a:t>
            </a:r>
            <a:r>
              <a:rPr lang="uk-UA" sz="2000" dirty="0" smtClean="0">
                <a:solidFill>
                  <a:schemeClr val="accent1">
                    <a:lumMod val="50000"/>
                  </a:schemeClr>
                </a:solidFill>
                <a:latin typeface="Times New Roman" pitchFamily="18" charset="0"/>
                <a:cs typeface="Times New Roman" pitchFamily="18" charset="0"/>
              </a:rPr>
              <a:t>алежно </a:t>
            </a:r>
            <a:r>
              <a:rPr lang="uk-UA" sz="2000" dirty="0" smtClean="0">
                <a:solidFill>
                  <a:schemeClr val="accent1">
                    <a:lumMod val="50000"/>
                  </a:schemeClr>
                </a:solidFill>
                <a:latin typeface="Times New Roman" pitchFamily="18" charset="0"/>
                <a:cs typeface="Times New Roman" pitchFamily="18" charset="0"/>
              </a:rPr>
              <a:t>від характеру ураження </a:t>
            </a:r>
            <a:r>
              <a:rPr lang="uk-UA" sz="2000" dirty="0" smtClean="0">
                <a:solidFill>
                  <a:schemeClr val="accent1">
                    <a:lumMod val="50000"/>
                  </a:schemeClr>
                </a:solidFill>
                <a:latin typeface="Times New Roman" pitchFamily="18" charset="0"/>
                <a:cs typeface="Times New Roman" pitchFamily="18" charset="0"/>
              </a:rPr>
              <a:t>мовленнєвої функції, її </a:t>
            </a:r>
            <a:r>
              <a:rPr lang="uk-UA" sz="2000" dirty="0" smtClean="0">
                <a:solidFill>
                  <a:schemeClr val="accent1">
                    <a:lumMod val="50000"/>
                  </a:schemeClr>
                </a:solidFill>
                <a:latin typeface="Times New Roman" pitchFamily="18" charset="0"/>
                <a:cs typeface="Times New Roman" pitchFamily="18" charset="0"/>
              </a:rPr>
              <a:t>механізмів (органічного й функціонального), рівня, локалізації та розмірів порушення навіть усередині однорідного мовленнєвого дефекту виділяють його різні варіанти, які відрізняються характером провідного і системно зумовленого порушень, ступенем їх тяжкості, а також наявністю чи відсутністю супровідних </a:t>
            </a:r>
            <a:r>
              <a:rPr lang="uk-UA" sz="2000" dirty="0" smtClean="0">
                <a:solidFill>
                  <a:schemeClr val="accent1">
                    <a:lumMod val="50000"/>
                  </a:schemeClr>
                </a:solidFill>
                <a:latin typeface="Times New Roman" pitchFamily="18" charset="0"/>
                <a:cs typeface="Times New Roman" pitchFamily="18" charset="0"/>
              </a:rPr>
              <a:t>відхилень, що потребує розробки </a:t>
            </a:r>
            <a:r>
              <a:rPr lang="uk-UA" sz="2000" dirty="0" smtClean="0">
                <a:solidFill>
                  <a:schemeClr val="accent1">
                    <a:lumMod val="50000"/>
                  </a:schemeClr>
                </a:solidFill>
                <a:latin typeface="Times New Roman" pitchFamily="18" charset="0"/>
                <a:cs typeface="Times New Roman" pitchFamily="18" charset="0"/>
              </a:rPr>
              <a:t>диференційованого змісту навчання дітей навіть з однорідним дефектом (зокрема дітей з ЗНМ, ФФН</a:t>
            </a:r>
            <a:r>
              <a:rPr lang="uk-UA" sz="2000" dirty="0" smtClean="0">
                <a:solidFill>
                  <a:schemeClr val="accent1">
                    <a:lumMod val="50000"/>
                  </a:schemeClr>
                </a:solidFill>
                <a:latin typeface="Times New Roman" pitchFamily="18" charset="0"/>
                <a:cs typeface="Times New Roman" pitchFamily="18" charset="0"/>
              </a:rPr>
              <a:t>).</a:t>
            </a:r>
          </a:p>
          <a:p>
            <a:pPr algn="just"/>
            <a:endParaRPr lang="ru-RU" sz="2000" dirty="0" smtClean="0">
              <a:solidFill>
                <a:schemeClr val="accent1">
                  <a:lumMod val="50000"/>
                </a:schemeClr>
              </a:solidFill>
              <a:latin typeface="Times New Roman" pitchFamily="18" charset="0"/>
              <a:cs typeface="Times New Roman" pitchFamily="18" charset="0"/>
            </a:endParaRPr>
          </a:p>
          <a:p>
            <a:pPr algn="just"/>
            <a:r>
              <a:rPr lang="uk-UA" sz="2000" dirty="0" smtClean="0">
                <a:solidFill>
                  <a:schemeClr val="accent1">
                    <a:lumMod val="50000"/>
                  </a:schemeClr>
                </a:solidFill>
                <a:latin typeface="Times New Roman" pitchFamily="18" charset="0"/>
                <a:cs typeface="Times New Roman" pitchFamily="18" charset="0"/>
              </a:rPr>
              <a:t>3. Відбір змісту спеціального навчання необхідно проводити з орієнтацією на усунення провідного дефекту і пов’язаних з ним системно зумовлених порушень сенсорної та мовленнєвої функцій. А також враховувати </a:t>
            </a:r>
            <a:r>
              <a:rPr lang="uk-UA" sz="2000" dirty="0" smtClean="0">
                <a:solidFill>
                  <a:schemeClr val="accent1">
                    <a:lumMod val="50000"/>
                  </a:schemeClr>
                </a:solidFill>
                <a:latin typeface="Times New Roman" pitchFamily="18" charset="0"/>
                <a:cs typeface="Times New Roman" pitchFamily="18" charset="0"/>
              </a:rPr>
              <a:t>їх негативний вплив </a:t>
            </a:r>
            <a:r>
              <a:rPr lang="uk-UA" sz="2000" dirty="0" smtClean="0">
                <a:solidFill>
                  <a:schemeClr val="accent1">
                    <a:lumMod val="50000"/>
                  </a:schemeClr>
                </a:solidFill>
                <a:latin typeface="Times New Roman" pitchFamily="18" charset="0"/>
                <a:cs typeface="Times New Roman" pitchFamily="18" charset="0"/>
              </a:rPr>
              <a:t>на формування інших психічних функцій і в подальшому на навчання дитини в школі.</a:t>
            </a:r>
            <a:endParaRPr lang="ru-RU" sz="2000" dirty="0" smtClean="0">
              <a:solidFill>
                <a:schemeClr val="accent1">
                  <a:lumMod val="50000"/>
                </a:schemeClr>
              </a:solidFill>
              <a:latin typeface="Times New Roman" pitchFamily="18" charset="0"/>
              <a:cs typeface="Times New Roman" pitchFamily="18" charset="0"/>
            </a:endParaRPr>
          </a:p>
          <a:p>
            <a:pPr algn="just"/>
            <a:endParaRPr lang="ru-RU" sz="2000" dirty="0" smtClean="0">
              <a:solidFill>
                <a:schemeClr val="accent1">
                  <a:lumMod val="50000"/>
                </a:schemeClr>
              </a:solidFill>
              <a:latin typeface="Times New Roman" pitchFamily="18" charset="0"/>
              <a:cs typeface="Times New Roman" pitchFamily="18" charset="0"/>
            </a:endParaRPr>
          </a:p>
          <a:p>
            <a:pPr algn="just"/>
            <a:endParaRPr lang="ru-RU" sz="2000" dirty="0">
              <a:solidFill>
                <a:schemeClr val="accent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6404134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Содержимое 12" descr="fon_svet_polosy_pyatna_odnotonnyy_43981_2560x1600.jpg"/>
          <p:cNvPicPr>
            <a:picLocks noGrp="1" noChangeAspect="1"/>
          </p:cNvPicPr>
          <p:nvPr>
            <p:ph idx="1"/>
          </p:nvPr>
        </p:nvPicPr>
        <p:blipFill>
          <a:blip r:embed="rId2"/>
          <a:stretch>
            <a:fillRect/>
          </a:stretch>
        </p:blipFill>
        <p:spPr>
          <a:xfrm>
            <a:off x="0" y="0"/>
            <a:ext cx="9144000" cy="6858000"/>
          </a:xfrm>
        </p:spPr>
      </p:pic>
      <p:sp>
        <p:nvSpPr>
          <p:cNvPr id="2" name="Заголовок 1"/>
          <p:cNvSpPr>
            <a:spLocks noGrp="1"/>
          </p:cNvSpPr>
          <p:nvPr>
            <p:ph type="title"/>
          </p:nvPr>
        </p:nvSpPr>
        <p:spPr>
          <a:xfrm>
            <a:off x="457200" y="1"/>
            <a:ext cx="8229600" cy="1071545"/>
          </a:xfrm>
        </p:spPr>
        <p:txBody>
          <a:bodyPr>
            <a:normAutofit/>
          </a:bodyPr>
          <a:lstStyle/>
          <a:p>
            <a:r>
              <a:rPr lang="uk-UA" sz="2700" b="1" dirty="0" smtClean="0">
                <a:solidFill>
                  <a:schemeClr val="accent1">
                    <a:lumMod val="50000"/>
                  </a:schemeClr>
                </a:solidFill>
                <a:latin typeface="Times New Roman" pitchFamily="18" charset="0"/>
                <a:cs typeface="Times New Roman" pitchFamily="18" charset="0"/>
              </a:rPr>
              <a:t>Зміст психолого-педагогічного супроводу дітей із порушеннями мовлення.</a:t>
            </a:r>
            <a:endParaRPr lang="en-US" b="1"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214282" y="1000108"/>
            <a:ext cx="8929718" cy="5324535"/>
          </a:xfrm>
          <a:prstGeom prst="rect">
            <a:avLst/>
          </a:prstGeom>
        </p:spPr>
        <p:txBody>
          <a:bodyPr wrap="square">
            <a:spAutoFit/>
          </a:bodyPr>
          <a:lstStyle/>
          <a:p>
            <a:pPr algn="just"/>
            <a:r>
              <a:rPr lang="uk-UA" sz="2000" dirty="0" smtClean="0">
                <a:solidFill>
                  <a:schemeClr val="accent1">
                    <a:lumMod val="50000"/>
                  </a:schemeClr>
                </a:solidFill>
                <a:latin typeface="Times New Roman" pitchFamily="18" charset="0"/>
                <a:cs typeface="Times New Roman" pitchFamily="18" charset="0"/>
              </a:rPr>
              <a:t>4</a:t>
            </a:r>
            <a:r>
              <a:rPr lang="uk-UA" sz="2000" dirty="0" smtClean="0">
                <a:solidFill>
                  <a:schemeClr val="accent1">
                    <a:lumMod val="50000"/>
                  </a:schemeClr>
                </a:solidFill>
                <a:latin typeface="Times New Roman" pitchFamily="18" charset="0"/>
                <a:cs typeface="Times New Roman" pitchFamily="18" charset="0"/>
              </a:rPr>
              <a:t>.</a:t>
            </a:r>
            <a:r>
              <a:rPr lang="en-US" sz="2000" dirty="0" smtClean="0">
                <a:solidFill>
                  <a:schemeClr val="accent1">
                    <a:lumMod val="50000"/>
                  </a:schemeClr>
                </a:solidFill>
                <a:latin typeface="Times New Roman" pitchFamily="18" charset="0"/>
                <a:cs typeface="Times New Roman" pitchFamily="18" charset="0"/>
              </a:rPr>
              <a:t> </a:t>
            </a:r>
            <a:r>
              <a:rPr lang="uk-UA" sz="2000" dirty="0" smtClean="0">
                <a:solidFill>
                  <a:schemeClr val="accent1">
                    <a:lumMod val="50000"/>
                  </a:schemeClr>
                </a:solidFill>
                <a:latin typeface="Times New Roman" pitchFamily="18" charset="0"/>
                <a:cs typeface="Times New Roman" pitchFamily="18" charset="0"/>
              </a:rPr>
              <a:t>Останнє передбачає розробку пропедевтичного компонента спеціального навчання, спрямованого на формування певного рівня мовленнєвого й розумового розвитку дитини, необхідного для засвоєння шкільних знань і попередження шкільної неуспішності, особливо з предметів мовного циклу. </a:t>
            </a:r>
            <a:endParaRPr lang="ru-RU" sz="2000" dirty="0" smtClean="0">
              <a:solidFill>
                <a:schemeClr val="accent1">
                  <a:lumMod val="50000"/>
                </a:schemeClr>
              </a:solidFill>
              <a:latin typeface="Times New Roman" pitchFamily="18" charset="0"/>
              <a:cs typeface="Times New Roman" pitchFamily="18" charset="0"/>
            </a:endParaRPr>
          </a:p>
          <a:p>
            <a:pPr algn="just"/>
            <a:r>
              <a:rPr lang="uk-UA" sz="2000" dirty="0" smtClean="0">
                <a:solidFill>
                  <a:schemeClr val="accent1">
                    <a:lumMod val="50000"/>
                  </a:schemeClr>
                </a:solidFill>
                <a:latin typeface="Times New Roman" pitchFamily="18" charset="0"/>
                <a:cs typeface="Times New Roman" pitchFamily="18" charset="0"/>
              </a:rPr>
              <a:t>5.</a:t>
            </a:r>
            <a:r>
              <a:rPr lang="en-US" sz="2000" dirty="0" smtClean="0">
                <a:solidFill>
                  <a:schemeClr val="accent1">
                    <a:lumMod val="50000"/>
                  </a:schemeClr>
                </a:solidFill>
                <a:latin typeface="Times New Roman" pitchFamily="18" charset="0"/>
                <a:cs typeface="Times New Roman" pitchFamily="18" charset="0"/>
              </a:rPr>
              <a:t> </a:t>
            </a:r>
            <a:r>
              <a:rPr lang="uk-UA" sz="2000" dirty="0" err="1" smtClean="0">
                <a:solidFill>
                  <a:schemeClr val="accent1">
                    <a:lumMod val="50000"/>
                  </a:schemeClr>
                </a:solidFill>
                <a:latin typeface="Times New Roman" pitchFamily="18" charset="0"/>
                <a:cs typeface="Times New Roman" pitchFamily="18" charset="0"/>
              </a:rPr>
              <a:t>Корекційне</a:t>
            </a:r>
            <a:r>
              <a:rPr lang="uk-UA" sz="2000" dirty="0" smtClean="0">
                <a:solidFill>
                  <a:schemeClr val="accent1">
                    <a:lumMod val="50000"/>
                  </a:schemeClr>
                </a:solidFill>
                <a:latin typeface="Times New Roman" pitchFamily="18" charset="0"/>
                <a:cs typeface="Times New Roman" pitchFamily="18" charset="0"/>
              </a:rPr>
              <a:t> навчання </a:t>
            </a:r>
            <a:r>
              <a:rPr lang="uk-UA" sz="2000" dirty="0" smtClean="0">
                <a:solidFill>
                  <a:schemeClr val="accent1">
                    <a:lumMod val="50000"/>
                  </a:schemeClr>
                </a:solidFill>
                <a:latin typeface="Times New Roman" pitchFamily="18" charset="0"/>
                <a:cs typeface="Times New Roman" pitchFamily="18" charset="0"/>
              </a:rPr>
              <a:t>передбачає </a:t>
            </a:r>
            <a:r>
              <a:rPr lang="uk-UA" sz="2000" dirty="0" smtClean="0">
                <a:solidFill>
                  <a:schemeClr val="accent1">
                    <a:lumMod val="50000"/>
                  </a:schemeClr>
                </a:solidFill>
                <a:latin typeface="Times New Roman" pitchFamily="18" charset="0"/>
                <a:cs typeface="Times New Roman" pitchFamily="18" charset="0"/>
              </a:rPr>
              <a:t>нормалізацію порушених контактів дитини з оточуючими та її соціальну </a:t>
            </a:r>
            <a:r>
              <a:rPr lang="uk-UA" sz="2000" dirty="0" smtClean="0">
                <a:solidFill>
                  <a:schemeClr val="accent1">
                    <a:lumMod val="50000"/>
                  </a:schemeClr>
                </a:solidFill>
                <a:latin typeface="Times New Roman" pitchFamily="18" charset="0"/>
                <a:cs typeface="Times New Roman" pitchFamily="18" charset="0"/>
              </a:rPr>
              <a:t>інтеграцію, спрямоване </a:t>
            </a:r>
            <a:r>
              <a:rPr lang="uk-UA" sz="2000" dirty="0" smtClean="0">
                <a:solidFill>
                  <a:schemeClr val="accent1">
                    <a:lumMod val="50000"/>
                  </a:schemeClr>
                </a:solidFill>
                <a:latin typeface="Times New Roman" pitchFamily="18" charset="0"/>
                <a:cs typeface="Times New Roman" pitchFamily="18" charset="0"/>
              </a:rPr>
              <a:t>на усунення психогенних порушень у дітей з </a:t>
            </a:r>
            <a:r>
              <a:rPr lang="uk-UA" sz="2000" dirty="0" smtClean="0">
                <a:solidFill>
                  <a:schemeClr val="accent1">
                    <a:lumMod val="50000"/>
                  </a:schemeClr>
                </a:solidFill>
                <a:latin typeface="Times New Roman" pitchFamily="18" charset="0"/>
                <a:cs typeface="Times New Roman" pitchFamily="18" charset="0"/>
              </a:rPr>
              <a:t>порушеннями </a:t>
            </a:r>
            <a:r>
              <a:rPr lang="uk-UA" sz="2000" dirty="0" smtClean="0">
                <a:solidFill>
                  <a:schemeClr val="accent1">
                    <a:lumMod val="50000"/>
                  </a:schemeClr>
                </a:solidFill>
                <a:latin typeface="Times New Roman" pitchFamily="18" charset="0"/>
                <a:cs typeface="Times New Roman" pitchFamily="18" charset="0"/>
              </a:rPr>
              <a:t>мовлення (страху мовлення, почуття обмеженості і пригніченості, нав’язливої фіксації на своєму дефекті), розвиток комунікативних умінь і навичок, виховання активності та товариськості. Система занять з розвитку мовлення дитини у зв’язку з цим повинна будуватися з урахуванням їхньої психотерапевтичної спрямованості. </a:t>
            </a:r>
            <a:endParaRPr lang="ru-RU" sz="2000" dirty="0" smtClean="0">
              <a:solidFill>
                <a:schemeClr val="accent1">
                  <a:lumMod val="50000"/>
                </a:schemeClr>
              </a:solidFill>
              <a:latin typeface="Times New Roman" pitchFamily="18" charset="0"/>
              <a:cs typeface="Times New Roman" pitchFamily="18" charset="0"/>
            </a:endParaRPr>
          </a:p>
          <a:p>
            <a:pPr algn="just"/>
            <a:r>
              <a:rPr lang="uk-UA" sz="2000" dirty="0" smtClean="0">
                <a:solidFill>
                  <a:schemeClr val="accent1">
                    <a:lumMod val="50000"/>
                  </a:schemeClr>
                </a:solidFill>
                <a:latin typeface="Times New Roman" pitchFamily="18" charset="0"/>
                <a:cs typeface="Times New Roman" pitchFamily="18" charset="0"/>
              </a:rPr>
              <a:t>6. Зміст </a:t>
            </a:r>
            <a:r>
              <a:rPr lang="uk-UA" sz="2000" dirty="0" err="1" smtClean="0">
                <a:solidFill>
                  <a:schemeClr val="accent1">
                    <a:lumMod val="50000"/>
                  </a:schemeClr>
                </a:solidFill>
                <a:latin typeface="Times New Roman" pitchFamily="18" charset="0"/>
                <a:cs typeface="Times New Roman" pitchFamily="18" charset="0"/>
              </a:rPr>
              <a:t>корекційного</a:t>
            </a:r>
            <a:r>
              <a:rPr lang="uk-UA" sz="2000" dirty="0" smtClean="0">
                <a:solidFill>
                  <a:schemeClr val="accent1">
                    <a:lumMod val="50000"/>
                  </a:schemeClr>
                </a:solidFill>
                <a:latin typeface="Times New Roman" pitchFamily="18" charset="0"/>
                <a:cs typeface="Times New Roman" pitchFamily="18" charset="0"/>
              </a:rPr>
              <a:t> навчання </a:t>
            </a:r>
            <a:r>
              <a:rPr lang="uk-UA" sz="2000" dirty="0" smtClean="0">
                <a:solidFill>
                  <a:schemeClr val="accent1">
                    <a:lumMod val="50000"/>
                  </a:schemeClr>
                </a:solidFill>
                <a:latin typeface="Times New Roman" pitchFamily="18" charset="0"/>
                <a:cs typeface="Times New Roman" pitchFamily="18" charset="0"/>
              </a:rPr>
              <a:t>будується </a:t>
            </a:r>
            <a:r>
              <a:rPr lang="uk-UA" sz="2000" dirty="0" smtClean="0">
                <a:solidFill>
                  <a:schemeClr val="accent1">
                    <a:lumMod val="50000"/>
                  </a:schemeClr>
                </a:solidFill>
                <a:latin typeface="Times New Roman" pitchFamily="18" charset="0"/>
                <a:cs typeface="Times New Roman" pitchFamily="18" charset="0"/>
              </a:rPr>
              <a:t>з урахуванням рівнів </a:t>
            </a:r>
            <a:r>
              <a:rPr lang="uk-UA" sz="2000" dirty="0" err="1" smtClean="0">
                <a:solidFill>
                  <a:schemeClr val="accent1">
                    <a:lumMod val="50000"/>
                  </a:schemeClr>
                </a:solidFill>
                <a:latin typeface="Times New Roman" pitchFamily="18" charset="0"/>
                <a:cs typeface="Times New Roman" pitchFamily="18" charset="0"/>
              </a:rPr>
              <a:t>сенсо-моторного</a:t>
            </a:r>
            <a:r>
              <a:rPr lang="uk-UA" sz="2000" dirty="0" smtClean="0">
                <a:solidFill>
                  <a:schemeClr val="accent1">
                    <a:lumMod val="50000"/>
                  </a:schemeClr>
                </a:solidFill>
                <a:latin typeface="Times New Roman" pitchFamily="18" charset="0"/>
                <a:cs typeface="Times New Roman" pitchFamily="18" charset="0"/>
              </a:rPr>
              <a:t>, мовленнєвого і розумового розвитку дитини.</a:t>
            </a:r>
            <a:endParaRPr lang="ru-RU" sz="2000" dirty="0" smtClean="0">
              <a:solidFill>
                <a:schemeClr val="accent1">
                  <a:lumMod val="50000"/>
                </a:schemeClr>
              </a:solidFill>
              <a:latin typeface="Times New Roman" pitchFamily="18" charset="0"/>
              <a:cs typeface="Times New Roman" pitchFamily="18" charset="0"/>
            </a:endParaRPr>
          </a:p>
          <a:p>
            <a:pPr algn="just"/>
            <a:r>
              <a:rPr lang="uk-UA" sz="2000" dirty="0" smtClean="0">
                <a:solidFill>
                  <a:schemeClr val="accent1">
                    <a:lumMod val="50000"/>
                  </a:schemeClr>
                </a:solidFill>
                <a:latin typeface="Times New Roman" pitchFamily="18" charset="0"/>
                <a:cs typeface="Times New Roman" pitchFamily="18" charset="0"/>
              </a:rPr>
              <a:t>7. Під час відбору змісту навчання і визначення </a:t>
            </a:r>
            <a:r>
              <a:rPr lang="uk-UA" sz="2000" dirty="0" err="1" smtClean="0">
                <a:solidFill>
                  <a:schemeClr val="accent1">
                    <a:lumMod val="50000"/>
                  </a:schemeClr>
                </a:solidFill>
                <a:latin typeface="Times New Roman" pitchFamily="18" charset="0"/>
                <a:cs typeface="Times New Roman" pitchFamily="18" charset="0"/>
              </a:rPr>
              <a:t>корекційних</a:t>
            </a:r>
            <a:r>
              <a:rPr lang="uk-UA" sz="2000" dirty="0" smtClean="0">
                <a:solidFill>
                  <a:schemeClr val="accent1">
                    <a:lumMod val="50000"/>
                  </a:schemeClr>
                </a:solidFill>
                <a:latin typeface="Times New Roman" pitchFamily="18" charset="0"/>
                <a:cs typeface="Times New Roman" pitchFamily="18" charset="0"/>
              </a:rPr>
              <a:t> програм розвитку необхідно враховувати закономірності зворотного розвитку порушених функцій та його межі.</a:t>
            </a:r>
            <a:endParaRPr lang="ru-RU" sz="2000" dirty="0" smtClean="0">
              <a:solidFill>
                <a:schemeClr val="accent1">
                  <a:lumMod val="50000"/>
                </a:schemeClr>
              </a:solidFill>
              <a:latin typeface="Times New Roman" pitchFamily="18" charset="0"/>
              <a:cs typeface="Times New Roman" pitchFamily="18" charset="0"/>
            </a:endParaRPr>
          </a:p>
          <a:p>
            <a:pPr algn="just"/>
            <a:endParaRPr lang="ru-RU" sz="2000" dirty="0">
              <a:solidFill>
                <a:schemeClr val="accent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6404134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Содержимое 12" descr="fon_svet_polosy_pyatna_odnotonnyy_43981_2560x1600.jpg"/>
          <p:cNvPicPr>
            <a:picLocks noGrp="1" noChangeAspect="1"/>
          </p:cNvPicPr>
          <p:nvPr>
            <p:ph idx="1"/>
          </p:nvPr>
        </p:nvPicPr>
        <p:blipFill>
          <a:blip r:embed="rId2"/>
          <a:stretch>
            <a:fillRect/>
          </a:stretch>
        </p:blipFill>
        <p:spPr>
          <a:xfrm>
            <a:off x="1" y="0"/>
            <a:ext cx="9144000" cy="6858000"/>
          </a:xfrm>
        </p:spPr>
      </p:pic>
      <p:sp>
        <p:nvSpPr>
          <p:cNvPr id="2" name="Заголовок 1"/>
          <p:cNvSpPr>
            <a:spLocks noGrp="1"/>
          </p:cNvSpPr>
          <p:nvPr>
            <p:ph type="title"/>
          </p:nvPr>
        </p:nvSpPr>
        <p:spPr>
          <a:xfrm>
            <a:off x="457200" y="1"/>
            <a:ext cx="8229600" cy="1071545"/>
          </a:xfrm>
        </p:spPr>
        <p:txBody>
          <a:bodyPr>
            <a:normAutofit/>
          </a:bodyPr>
          <a:lstStyle/>
          <a:p>
            <a:r>
              <a:rPr lang="uk-UA" sz="2800" b="1" dirty="0" smtClean="0">
                <a:solidFill>
                  <a:schemeClr val="tx2">
                    <a:lumMod val="75000"/>
                  </a:schemeClr>
                </a:solidFill>
                <a:latin typeface="Times New Roman" pitchFamily="18" charset="0"/>
                <a:cs typeface="Times New Roman" pitchFamily="18" charset="0"/>
              </a:rPr>
              <a:t>Стратегії підтримки дітей із порушеннями мовлення в освітньому середовищі</a:t>
            </a:r>
            <a:endParaRPr lang="en-US" sz="2800" b="1" dirty="0">
              <a:latin typeface="Times New Roman" panose="02020603050405020304" pitchFamily="18" charset="0"/>
              <a:cs typeface="Times New Roman" panose="02020603050405020304" pitchFamily="18" charset="0"/>
            </a:endParaRPr>
          </a:p>
        </p:txBody>
      </p:sp>
      <p:sp>
        <p:nvSpPr>
          <p:cNvPr id="4" name="TextBox 3"/>
          <p:cNvSpPr txBox="1"/>
          <p:nvPr/>
        </p:nvSpPr>
        <p:spPr>
          <a:xfrm>
            <a:off x="2714612" y="2857496"/>
            <a:ext cx="184731" cy="369332"/>
          </a:xfrm>
          <a:prstGeom prst="rect">
            <a:avLst/>
          </a:prstGeom>
          <a:noFill/>
        </p:spPr>
        <p:txBody>
          <a:bodyPr wrap="none" rtlCol="0">
            <a:spAutoFit/>
          </a:bodyPr>
          <a:lstStyle/>
          <a:p>
            <a:endParaRPr lang="ru-RU" dirty="0"/>
          </a:p>
        </p:txBody>
      </p:sp>
      <p:sp>
        <p:nvSpPr>
          <p:cNvPr id="7" name="Прямоугольник 6"/>
          <p:cNvSpPr/>
          <p:nvPr/>
        </p:nvSpPr>
        <p:spPr>
          <a:xfrm>
            <a:off x="285720" y="1142984"/>
            <a:ext cx="8501122" cy="1323439"/>
          </a:xfrm>
          <a:prstGeom prst="rect">
            <a:avLst/>
          </a:prstGeom>
        </p:spPr>
        <p:txBody>
          <a:bodyPr wrap="square">
            <a:spAutoFit/>
          </a:bodyPr>
          <a:lstStyle/>
          <a:p>
            <a:pPr algn="just"/>
            <a:r>
              <a:rPr lang="ru-RU" sz="2000" dirty="0" err="1" smtClean="0">
                <a:solidFill>
                  <a:schemeClr val="accent1">
                    <a:lumMod val="50000"/>
                  </a:schemeClr>
                </a:solidFill>
                <a:latin typeface="Times New Roman" pitchFamily="18" charset="0"/>
                <a:cs typeface="Times New Roman" pitchFamily="18" charset="0"/>
              </a:rPr>
              <a:t>Інклюзія</a:t>
            </a:r>
            <a:r>
              <a:rPr lang="ru-RU" sz="2000" dirty="0" smtClean="0">
                <a:solidFill>
                  <a:schemeClr val="accent1">
                    <a:lumMod val="50000"/>
                  </a:schemeClr>
                </a:solidFill>
                <a:latin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cs typeface="Times New Roman" pitchFamily="18" charset="0"/>
              </a:rPr>
              <a:t>залучає</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дітей</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з</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порушеннями</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мовленнєвого</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розвитку</a:t>
            </a:r>
            <a:r>
              <a:rPr lang="ru-RU" sz="2000" dirty="0" smtClean="0">
                <a:solidFill>
                  <a:schemeClr val="accent1">
                    <a:lumMod val="50000"/>
                  </a:schemeClr>
                </a:solidFill>
                <a:latin typeface="Times New Roman" pitchFamily="18" charset="0"/>
                <a:cs typeface="Times New Roman" pitchFamily="18" charset="0"/>
              </a:rPr>
              <a:t> в </a:t>
            </a:r>
            <a:r>
              <a:rPr lang="ru-RU" sz="2000" b="1" dirty="0" smtClean="0">
                <a:solidFill>
                  <a:schemeClr val="accent1">
                    <a:lumMod val="50000"/>
                  </a:schemeClr>
                </a:solidFill>
                <a:latin typeface="Times New Roman" pitchFamily="18" charset="0"/>
                <a:cs typeface="Times New Roman" pitchFamily="18" charset="0"/>
              </a:rPr>
              <a:t>систему </a:t>
            </a:r>
            <a:r>
              <a:rPr lang="ru-RU" sz="2000" b="1" dirty="0" err="1" smtClean="0">
                <a:solidFill>
                  <a:schemeClr val="accent1">
                    <a:lumMod val="50000"/>
                  </a:schemeClr>
                </a:solidFill>
                <a:latin typeface="Times New Roman" pitchFamily="18" charset="0"/>
                <a:cs typeface="Times New Roman" pitchFamily="18" charset="0"/>
              </a:rPr>
              <a:t>загальної</a:t>
            </a:r>
            <a:r>
              <a:rPr lang="ru-RU" sz="2000" b="1" dirty="0" smtClean="0">
                <a:solidFill>
                  <a:schemeClr val="accent1">
                    <a:lumMod val="50000"/>
                  </a:schemeClr>
                </a:solidFill>
                <a:latin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cs typeface="Times New Roman" pitchFamily="18" charset="0"/>
              </a:rPr>
              <a:t>освіти</a:t>
            </a:r>
            <a:r>
              <a:rPr lang="ru-RU" sz="2000" dirty="0" smtClean="0">
                <a:solidFill>
                  <a:schemeClr val="accent1">
                    <a:lumMod val="50000"/>
                  </a:schemeClr>
                </a:solidFill>
                <a:latin typeface="Times New Roman" pitchFamily="18" charset="0"/>
                <a:cs typeface="Times New Roman" pitchFamily="18" charset="0"/>
              </a:rPr>
              <a:t> (до </a:t>
            </a:r>
            <a:r>
              <a:rPr lang="ru-RU" sz="2000" dirty="0" err="1" smtClean="0">
                <a:solidFill>
                  <a:schemeClr val="accent1">
                    <a:lumMod val="50000"/>
                  </a:schemeClr>
                </a:solidFill>
                <a:latin typeface="Times New Roman" pitchFamily="18" charset="0"/>
                <a:cs typeface="Times New Roman" pitchFamily="18" charset="0"/>
              </a:rPr>
              <a:t>цього</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етапу</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діти</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цієї</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категорії</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навчалися</a:t>
            </a:r>
            <a:r>
              <a:rPr lang="ru-RU" sz="2000" dirty="0" smtClean="0">
                <a:solidFill>
                  <a:schemeClr val="accent1">
                    <a:lumMod val="50000"/>
                  </a:schemeClr>
                </a:solidFill>
                <a:latin typeface="Times New Roman" pitchFamily="18" charset="0"/>
                <a:cs typeface="Times New Roman" pitchFamily="18" charset="0"/>
              </a:rPr>
              <a:t> </a:t>
            </a:r>
            <a:r>
              <a:rPr lang="ru-RU" sz="2000" dirty="0" smtClean="0">
                <a:solidFill>
                  <a:schemeClr val="accent1">
                    <a:lumMod val="50000"/>
                  </a:schemeClr>
                </a:solidFill>
                <a:latin typeface="Times New Roman" pitchFamily="18" charset="0"/>
                <a:cs typeface="Times New Roman" pitchFamily="18" charset="0"/>
              </a:rPr>
              <a:t>в </a:t>
            </a:r>
            <a:r>
              <a:rPr lang="ru-RU" sz="2000" dirty="0" err="1" smtClean="0">
                <a:solidFill>
                  <a:schemeClr val="accent1">
                    <a:lumMod val="50000"/>
                  </a:schemeClr>
                </a:solidFill>
                <a:latin typeface="Times New Roman" pitchFamily="18" charset="0"/>
                <a:cs typeface="Times New Roman" pitchFamily="18" charset="0"/>
              </a:rPr>
              <a:t>системі</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спеціальної</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корекційної</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освіти</a:t>
            </a:r>
            <a:r>
              <a:rPr lang="ru-RU" sz="2000" dirty="0" smtClean="0">
                <a:solidFill>
                  <a:schemeClr val="accent1">
                    <a:lumMod val="50000"/>
                  </a:schemeClr>
                </a:solidFill>
                <a:latin typeface="Times New Roman" pitchFamily="18" charset="0"/>
                <a:cs typeface="Times New Roman" pitchFamily="18" charset="0"/>
              </a:rPr>
              <a:t>)</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П</a:t>
            </a:r>
            <a:r>
              <a:rPr lang="ru-RU" sz="2000" dirty="0" err="1" smtClean="0">
                <a:solidFill>
                  <a:schemeClr val="accent1">
                    <a:lumMod val="50000"/>
                  </a:schemeClr>
                </a:solidFill>
                <a:latin typeface="Times New Roman" pitchFamily="18" charset="0"/>
                <a:cs typeface="Times New Roman" pitchFamily="18" charset="0"/>
              </a:rPr>
              <a:t>овинні</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повною</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мірою</a:t>
            </a:r>
            <a:r>
              <a:rPr lang="ru-RU" sz="2000" dirty="0" smtClean="0">
                <a:solidFill>
                  <a:schemeClr val="accent1">
                    <a:lumMod val="50000"/>
                  </a:schemeClr>
                </a:solidFill>
                <a:latin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cs typeface="Times New Roman" pitchFamily="18" charset="0"/>
              </a:rPr>
              <a:t>опанувати</a:t>
            </a:r>
            <a:r>
              <a:rPr lang="ru-RU" sz="2000" b="1" dirty="0" smtClean="0">
                <a:solidFill>
                  <a:schemeClr val="accent1">
                    <a:lumMod val="50000"/>
                  </a:schemeClr>
                </a:solidFill>
                <a:latin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cs typeface="Times New Roman" pitchFamily="18" charset="0"/>
              </a:rPr>
              <a:t>програму</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дошкільного</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чи</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загальноосвітнього</a:t>
            </a:r>
            <a:r>
              <a:rPr lang="ru-RU" sz="2000" dirty="0" smtClean="0">
                <a:solidFill>
                  <a:schemeClr val="accent1">
                    <a:lumMod val="50000"/>
                  </a:schemeClr>
                </a:solidFill>
                <a:latin typeface="Times New Roman" pitchFamily="18" charset="0"/>
                <a:cs typeface="Times New Roman" pitchFamily="18" charset="0"/>
              </a:rPr>
              <a:t> закладу.</a:t>
            </a:r>
            <a:endParaRPr lang="ru-RU" sz="2000" dirty="0">
              <a:solidFill>
                <a:schemeClr val="accent1">
                  <a:lumMod val="50000"/>
                </a:schemeClr>
              </a:solidFill>
              <a:latin typeface="Times New Roman" pitchFamily="18" charset="0"/>
              <a:cs typeface="Times New Roman" pitchFamily="18" charset="0"/>
            </a:endParaRPr>
          </a:p>
        </p:txBody>
      </p:sp>
      <p:sp>
        <p:nvSpPr>
          <p:cNvPr id="8" name="Прямоугольник 7"/>
          <p:cNvSpPr/>
          <p:nvPr/>
        </p:nvSpPr>
        <p:spPr>
          <a:xfrm>
            <a:off x="357158" y="2571744"/>
            <a:ext cx="8429684" cy="3785652"/>
          </a:xfrm>
          <a:prstGeom prst="rect">
            <a:avLst/>
          </a:prstGeom>
        </p:spPr>
        <p:txBody>
          <a:bodyPr wrap="square">
            <a:spAutoFit/>
          </a:bodyPr>
          <a:lstStyle/>
          <a:p>
            <a:pPr algn="just"/>
            <a:r>
              <a:rPr lang="ru-RU" sz="2000" dirty="0" err="1" smtClean="0">
                <a:solidFill>
                  <a:schemeClr val="accent1">
                    <a:lumMod val="50000"/>
                  </a:schemeClr>
                </a:solidFill>
                <a:latin typeface="Times New Roman" pitchFamily="18" charset="0"/>
                <a:cs typeface="Times New Roman" pitchFamily="18" charset="0"/>
              </a:rPr>
              <a:t>Школи</a:t>
            </a:r>
            <a:r>
              <a:rPr lang="ru-RU" sz="2000" dirty="0" smtClean="0">
                <a:solidFill>
                  <a:schemeClr val="accent1">
                    <a:lumMod val="50000"/>
                  </a:schemeClr>
                </a:solidFill>
                <a:latin typeface="Times New Roman" pitchFamily="18" charset="0"/>
                <a:cs typeface="Times New Roman" pitchFamily="18" charset="0"/>
              </a:rPr>
              <a:t> та </a:t>
            </a:r>
            <a:r>
              <a:rPr lang="ru-RU" sz="2000" dirty="0" err="1" smtClean="0">
                <a:solidFill>
                  <a:schemeClr val="accent1">
                    <a:lumMod val="50000"/>
                  </a:schemeClr>
                </a:solidFill>
                <a:latin typeface="Times New Roman" pitchFamily="18" charset="0"/>
                <a:cs typeface="Times New Roman" pitchFamily="18" charset="0"/>
              </a:rPr>
              <a:t>дошкільні</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заклади</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з</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інклюзивним</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навчанням</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повинні</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працювати</a:t>
            </a:r>
            <a:r>
              <a:rPr lang="ru-RU" sz="2000" dirty="0" smtClean="0">
                <a:solidFill>
                  <a:schemeClr val="accent1">
                    <a:lumMod val="50000"/>
                  </a:schemeClr>
                </a:solidFill>
                <a:latin typeface="Times New Roman" pitchFamily="18" charset="0"/>
                <a:cs typeface="Times New Roman" pitchFamily="18" charset="0"/>
              </a:rPr>
              <a:t> у </a:t>
            </a:r>
            <a:r>
              <a:rPr lang="ru-RU" sz="2000" dirty="0" err="1" smtClean="0">
                <a:solidFill>
                  <a:schemeClr val="accent1">
                    <a:lumMod val="50000"/>
                  </a:schemeClr>
                </a:solidFill>
                <a:latin typeface="Times New Roman" pitchFamily="18" charset="0"/>
                <a:cs typeface="Times New Roman" pitchFamily="18" charset="0"/>
              </a:rPr>
              <a:t>тісному</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зв’язку</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із</a:t>
            </a:r>
            <a:r>
              <a:rPr lang="ru-RU" sz="2000" dirty="0" smtClean="0">
                <a:solidFill>
                  <a:schemeClr val="accent1">
                    <a:lumMod val="50000"/>
                  </a:schemeClr>
                </a:solidFill>
                <a:latin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cs typeface="Times New Roman" pitchFamily="18" charset="0"/>
              </a:rPr>
              <a:t>спеціальними</a:t>
            </a:r>
            <a:r>
              <a:rPr lang="ru-RU" sz="2000" b="1"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загальноосвітніми</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навчальними</a:t>
            </a:r>
            <a:r>
              <a:rPr lang="ru-RU" sz="2000" dirty="0" smtClean="0">
                <a:solidFill>
                  <a:schemeClr val="accent1">
                    <a:lumMod val="50000"/>
                  </a:schemeClr>
                </a:solidFill>
                <a:latin typeface="Times New Roman" pitchFamily="18" charset="0"/>
                <a:cs typeface="Times New Roman" pitchFamily="18" charset="0"/>
              </a:rPr>
              <a:t> закладами, </a:t>
            </a:r>
            <a:r>
              <a:rPr lang="ru-RU" sz="2000" dirty="0" err="1" smtClean="0">
                <a:solidFill>
                  <a:schemeClr val="accent1">
                    <a:lumMod val="50000"/>
                  </a:schemeClr>
                </a:solidFill>
                <a:latin typeface="Times New Roman" pitchFamily="18" charset="0"/>
                <a:cs typeface="Times New Roman" pitchFamily="18" charset="0"/>
              </a:rPr>
              <a:t>використовуючи</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напрацьовані</a:t>
            </a:r>
            <a:r>
              <a:rPr lang="ru-RU" sz="2000" dirty="0" smtClean="0">
                <a:solidFill>
                  <a:schemeClr val="accent1">
                    <a:lumMod val="50000"/>
                  </a:schemeClr>
                </a:solidFill>
                <a:latin typeface="Times New Roman" pitchFamily="18" charset="0"/>
                <a:cs typeface="Times New Roman" pitchFamily="18" charset="0"/>
              </a:rPr>
              <a:t> методики </a:t>
            </a:r>
            <a:r>
              <a:rPr lang="ru-RU" sz="2000" dirty="0" err="1" smtClean="0">
                <a:solidFill>
                  <a:schemeClr val="accent1">
                    <a:lumMod val="50000"/>
                  </a:schemeClr>
                </a:solidFill>
                <a:latin typeface="Times New Roman" pitchFamily="18" charset="0"/>
                <a:cs typeface="Times New Roman" pitchFamily="18" charset="0"/>
              </a:rPr>
              <a:t>роботи</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з</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дітьми</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тієї</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чи</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іншої</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нозології</a:t>
            </a:r>
            <a:r>
              <a:rPr lang="ru-RU" sz="2000" dirty="0" smtClean="0">
                <a:solidFill>
                  <a:schemeClr val="accent1">
                    <a:lumMod val="50000"/>
                  </a:schemeClr>
                </a:solidFill>
                <a:latin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cs typeface="Times New Roman" pitchFamily="18" charset="0"/>
              </a:rPr>
              <a:t>залучати</a:t>
            </a:r>
            <a:r>
              <a:rPr lang="ru-RU" sz="2000" b="1" dirty="0" smtClean="0">
                <a:solidFill>
                  <a:schemeClr val="accent1">
                    <a:lumMod val="50000"/>
                  </a:schemeClr>
                </a:solidFill>
                <a:latin typeface="Times New Roman" pitchFamily="18" charset="0"/>
                <a:cs typeface="Times New Roman" pitchFamily="18" charset="0"/>
              </a:rPr>
              <a:t> до </a:t>
            </a:r>
            <a:r>
              <a:rPr lang="ru-RU" sz="2000" b="1" dirty="0" err="1" smtClean="0">
                <a:solidFill>
                  <a:schemeClr val="accent1">
                    <a:lumMod val="50000"/>
                  </a:schemeClr>
                </a:solidFill>
                <a:latin typeface="Times New Roman" pitchFamily="18" charset="0"/>
                <a:cs typeface="Times New Roman" pitchFamily="18" charset="0"/>
              </a:rPr>
              <a:t>консультування</a:t>
            </a:r>
            <a:r>
              <a:rPr lang="ru-RU" sz="2000" b="1" dirty="0" smtClean="0">
                <a:solidFill>
                  <a:schemeClr val="accent1">
                    <a:lumMod val="50000"/>
                  </a:schemeClr>
                </a:solidFill>
                <a:latin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cs typeface="Times New Roman" pitchFamily="18" charset="0"/>
              </a:rPr>
              <a:t>спеціалістів</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із</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багаторічним</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досвідом</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роботи</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з</a:t>
            </a:r>
            <a:r>
              <a:rPr lang="ru-RU" sz="2000" dirty="0" smtClean="0">
                <a:solidFill>
                  <a:schemeClr val="accent1">
                    <a:lumMod val="50000"/>
                  </a:schemeClr>
                </a:solidFill>
                <a:latin typeface="Times New Roman" pitchFamily="18" charset="0"/>
                <a:cs typeface="Times New Roman" pitchFamily="18" charset="0"/>
              </a:rPr>
              <a:t> такою </a:t>
            </a:r>
            <a:r>
              <a:rPr lang="ru-RU" sz="2000" dirty="0" err="1" smtClean="0">
                <a:solidFill>
                  <a:schemeClr val="accent1">
                    <a:lumMod val="50000"/>
                  </a:schemeClr>
                </a:solidFill>
                <a:latin typeface="Times New Roman" pitchFamily="18" charset="0"/>
                <a:cs typeface="Times New Roman" pitchFamily="18" charset="0"/>
              </a:rPr>
              <a:t>категорією</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дітей</a:t>
            </a:r>
            <a:r>
              <a:rPr lang="ru-RU" sz="2000" dirty="0" smtClean="0">
                <a:solidFill>
                  <a:schemeClr val="accent1">
                    <a:lumMod val="50000"/>
                  </a:schemeClr>
                </a:solidFill>
                <a:latin typeface="Times New Roman" pitchFamily="18" charset="0"/>
                <a:cs typeface="Times New Roman" pitchFamily="18" charset="0"/>
              </a:rPr>
              <a:t>. У </a:t>
            </a:r>
            <a:r>
              <a:rPr lang="ru-RU" sz="2000" dirty="0" err="1" smtClean="0">
                <a:solidFill>
                  <a:schemeClr val="accent1">
                    <a:lumMod val="50000"/>
                  </a:schemeClr>
                </a:solidFill>
                <a:latin typeface="Times New Roman" pitchFamily="18" charset="0"/>
                <a:cs typeface="Times New Roman" pitchFamily="18" charset="0"/>
              </a:rPr>
              <a:t>зв’язку</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з</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цим</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особливої</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актуальності</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набуває</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організація</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своєчасного</a:t>
            </a:r>
            <a:r>
              <a:rPr lang="ru-RU" sz="2000" dirty="0" smtClean="0">
                <a:solidFill>
                  <a:schemeClr val="accent1">
                    <a:lumMod val="50000"/>
                  </a:schemeClr>
                </a:solidFill>
                <a:latin typeface="Times New Roman" pitchFamily="18" charset="0"/>
                <a:cs typeface="Times New Roman" pitchFamily="18" charset="0"/>
              </a:rPr>
              <a:t> системного </a:t>
            </a:r>
            <a:r>
              <a:rPr lang="ru-RU" sz="2000" dirty="0" err="1" smtClean="0">
                <a:solidFill>
                  <a:schemeClr val="accent1">
                    <a:lumMod val="50000"/>
                  </a:schemeClr>
                </a:solidFill>
                <a:latin typeface="Times New Roman" pitchFamily="18" charset="0"/>
                <a:cs typeface="Times New Roman" pitchFamily="18" charset="0"/>
              </a:rPr>
              <a:t>психолого-педагогічного</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супроводу</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дітей</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з</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порушеннями</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розвитку</a:t>
            </a:r>
            <a:r>
              <a:rPr lang="ru-RU" sz="2000" dirty="0" smtClean="0">
                <a:solidFill>
                  <a:schemeClr val="accent1">
                    <a:lumMod val="50000"/>
                  </a:schemeClr>
                </a:solidFill>
                <a:latin typeface="Times New Roman" pitchFamily="18" charset="0"/>
                <a:cs typeface="Times New Roman" pitchFamily="18" charset="0"/>
              </a:rPr>
              <a:t>. </a:t>
            </a:r>
            <a:endParaRPr lang="ru-RU" sz="2000" dirty="0" smtClean="0">
              <a:solidFill>
                <a:schemeClr val="accent1">
                  <a:lumMod val="50000"/>
                </a:schemeClr>
              </a:solidFill>
              <a:latin typeface="Times New Roman" pitchFamily="18" charset="0"/>
              <a:cs typeface="Times New Roman" pitchFamily="18" charset="0"/>
            </a:endParaRPr>
          </a:p>
          <a:p>
            <a:pPr algn="just"/>
            <a:r>
              <a:rPr lang="ru-RU" sz="2000" dirty="0" err="1" smtClean="0">
                <a:solidFill>
                  <a:schemeClr val="accent1">
                    <a:lumMod val="50000"/>
                  </a:schemeClr>
                </a:solidFill>
                <a:latin typeface="Times New Roman" pitchFamily="18" charset="0"/>
                <a:cs typeface="Times New Roman" pitchFamily="18" charset="0"/>
              </a:rPr>
              <a:t>Принципи</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організації</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навчання</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задоволення</a:t>
            </a:r>
            <a:r>
              <a:rPr lang="ru-RU" sz="2000" dirty="0" smtClean="0">
                <a:solidFill>
                  <a:schemeClr val="accent1">
                    <a:lumMod val="50000"/>
                  </a:schemeClr>
                </a:solidFill>
                <a:latin typeface="Times New Roman" pitchFamily="18" charset="0"/>
                <a:cs typeface="Times New Roman" pitchFamily="18" charset="0"/>
              </a:rPr>
              <a:t> </a:t>
            </a:r>
            <a:r>
              <a:rPr lang="ru-RU" sz="2000" b="1" dirty="0" smtClean="0">
                <a:solidFill>
                  <a:schemeClr val="accent1">
                    <a:lumMod val="50000"/>
                  </a:schemeClr>
                </a:solidFill>
                <a:latin typeface="Times New Roman" pitchFamily="18" charset="0"/>
                <a:cs typeface="Times New Roman" pitchFamily="18" charset="0"/>
              </a:rPr>
              <a:t>потреб</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кожної</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дитини</a:t>
            </a:r>
            <a:r>
              <a:rPr lang="ru-RU" sz="2000" dirty="0" smtClean="0">
                <a:solidFill>
                  <a:schemeClr val="accent1">
                    <a:lumMod val="50000"/>
                  </a:schemeClr>
                </a:solidFill>
                <a:latin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cs typeface="Times New Roman" pitchFamily="18" charset="0"/>
              </a:rPr>
              <a:t>персоналізація</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процесу</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навчання</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розробка</a:t>
            </a:r>
            <a:r>
              <a:rPr lang="ru-RU" sz="2000" dirty="0" smtClean="0">
                <a:solidFill>
                  <a:schemeClr val="accent1">
                    <a:lumMod val="50000"/>
                  </a:schemeClr>
                </a:solidFill>
                <a:latin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cs typeface="Times New Roman" pitchFamily="18" charset="0"/>
              </a:rPr>
              <a:t>індивідуального</a:t>
            </a:r>
            <a:r>
              <a:rPr lang="ru-RU" sz="2000" b="1" dirty="0" smtClean="0">
                <a:solidFill>
                  <a:schemeClr val="accent1">
                    <a:lumMod val="50000"/>
                  </a:schemeClr>
                </a:solidFill>
                <a:latin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cs typeface="Times New Roman" pitchFamily="18" charset="0"/>
              </a:rPr>
              <a:t>навчального</a:t>
            </a:r>
            <a:r>
              <a:rPr lang="ru-RU" sz="2000" b="1" dirty="0" smtClean="0">
                <a:solidFill>
                  <a:schemeClr val="accent1">
                    <a:lumMod val="50000"/>
                  </a:schemeClr>
                </a:solidFill>
                <a:latin typeface="Times New Roman" pitchFamily="18" charset="0"/>
                <a:cs typeface="Times New Roman" pitchFamily="18" charset="0"/>
              </a:rPr>
              <a:t> плану</a:t>
            </a:r>
            <a:r>
              <a:rPr lang="ru-RU" sz="2000" dirty="0" smtClean="0">
                <a:solidFill>
                  <a:schemeClr val="accent1">
                    <a:lumMod val="50000"/>
                  </a:schemeClr>
                </a:solidFill>
                <a:latin typeface="Times New Roman" pitchFamily="18" charset="0"/>
                <a:cs typeface="Times New Roman" pitchFamily="18" charset="0"/>
              </a:rPr>
              <a:t> (ІНП), </a:t>
            </a:r>
            <a:r>
              <a:rPr lang="ru-RU" sz="2000" dirty="0" err="1" smtClean="0">
                <a:solidFill>
                  <a:schemeClr val="accent1">
                    <a:lumMod val="50000"/>
                  </a:schemeClr>
                </a:solidFill>
                <a:latin typeface="Times New Roman" pitchFamily="18" charset="0"/>
                <a:cs typeface="Times New Roman" pitchFamily="18" charset="0"/>
              </a:rPr>
              <a:t>що</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враховує</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особливості</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психічного</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і</a:t>
            </a:r>
            <a:r>
              <a:rPr lang="ru-RU" sz="2000" dirty="0" smtClean="0">
                <a:solidFill>
                  <a:schemeClr val="accent1">
                    <a:lumMod val="50000"/>
                  </a:schemeClr>
                </a:solidFill>
                <a:latin typeface="Times New Roman" pitchFamily="18" charset="0"/>
                <a:cs typeface="Times New Roman" pitchFamily="18" charset="0"/>
              </a:rPr>
              <a:t>/</a:t>
            </a:r>
            <a:r>
              <a:rPr lang="ru-RU" sz="2000" dirty="0" err="1" smtClean="0">
                <a:solidFill>
                  <a:schemeClr val="accent1">
                    <a:lumMod val="50000"/>
                  </a:schemeClr>
                </a:solidFill>
                <a:latin typeface="Times New Roman" pitchFamily="18" charset="0"/>
                <a:cs typeface="Times New Roman" pitchFamily="18" charset="0"/>
              </a:rPr>
              <a:t>або</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інтелектуального</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розвитку</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дитини</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і</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орієнтований</a:t>
            </a:r>
            <a:r>
              <a:rPr lang="ru-RU" sz="2000" dirty="0" smtClean="0">
                <a:solidFill>
                  <a:schemeClr val="accent1">
                    <a:lumMod val="50000"/>
                  </a:schemeClr>
                </a:solidFill>
                <a:latin typeface="Times New Roman" pitchFamily="18" charset="0"/>
                <a:cs typeface="Times New Roman" pitchFamily="18" charset="0"/>
              </a:rPr>
              <a:t> на </a:t>
            </a:r>
            <a:r>
              <a:rPr lang="ru-RU" sz="2000" dirty="0" err="1" smtClean="0">
                <a:solidFill>
                  <a:schemeClr val="accent1">
                    <a:lumMod val="50000"/>
                  </a:schemeClr>
                </a:solidFill>
                <a:latin typeface="Times New Roman" pitchFamily="18" charset="0"/>
                <a:cs typeface="Times New Roman" pitchFamily="18" charset="0"/>
              </a:rPr>
              <a:t>її</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особистісний</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розвиток</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і</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соціальну</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адаптацію</a:t>
            </a:r>
            <a:r>
              <a:rPr lang="ru-RU" sz="2000" dirty="0" smtClean="0">
                <a:solidFill>
                  <a:schemeClr val="accent1">
                    <a:lumMod val="50000"/>
                  </a:schemeClr>
                </a:solidFill>
                <a:latin typeface="Times New Roman" pitchFamily="18" charset="0"/>
                <a:cs typeface="Times New Roman" pitchFamily="18" charset="0"/>
              </a:rPr>
              <a:t>. </a:t>
            </a:r>
            <a:endParaRPr lang="ru-RU" sz="2000" dirty="0">
              <a:solidFill>
                <a:schemeClr val="accent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6404134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Содержимое 12" descr="fon_svet_polosy_pyatna_odnotonnyy_43981_2560x1600.jpg"/>
          <p:cNvPicPr>
            <a:picLocks noGrp="1" noChangeAspect="1"/>
          </p:cNvPicPr>
          <p:nvPr>
            <p:ph idx="1"/>
          </p:nvPr>
        </p:nvPicPr>
        <p:blipFill>
          <a:blip r:embed="rId2"/>
          <a:stretch>
            <a:fillRect/>
          </a:stretch>
        </p:blipFill>
        <p:spPr>
          <a:xfrm>
            <a:off x="0" y="0"/>
            <a:ext cx="9144000" cy="6858000"/>
          </a:xfrm>
        </p:spPr>
      </p:pic>
      <p:sp>
        <p:nvSpPr>
          <p:cNvPr id="2" name="Заголовок 1"/>
          <p:cNvSpPr>
            <a:spLocks noGrp="1"/>
          </p:cNvSpPr>
          <p:nvPr>
            <p:ph type="title"/>
          </p:nvPr>
        </p:nvSpPr>
        <p:spPr>
          <a:xfrm>
            <a:off x="457200" y="274637"/>
            <a:ext cx="8229600" cy="1389657"/>
          </a:xfrm>
        </p:spPr>
        <p:txBody>
          <a:bodyPr>
            <a:normAutofit fontScale="90000"/>
          </a:bodyPr>
          <a:lstStyle/>
          <a:p>
            <a:pPr algn="just"/>
            <a:r>
              <a:rPr lang="ru-RU" sz="2200" dirty="0" err="1" smtClean="0">
                <a:solidFill>
                  <a:schemeClr val="accent1">
                    <a:lumMod val="50000"/>
                  </a:schemeClr>
                </a:solidFill>
                <a:latin typeface="Times New Roman" pitchFamily="18" charset="0"/>
                <a:cs typeface="Times New Roman" pitchFamily="18" charset="0"/>
              </a:rPr>
              <a:t>Окрім</a:t>
            </a:r>
            <a:r>
              <a:rPr lang="ru-RU" sz="2200" dirty="0" smtClean="0">
                <a:solidFill>
                  <a:schemeClr val="accent1">
                    <a:lumMod val="50000"/>
                  </a:schemeClr>
                </a:solidFill>
                <a:latin typeface="Times New Roman" pitchFamily="18" charset="0"/>
                <a:cs typeface="Times New Roman" pitchFamily="18" charset="0"/>
              </a:rPr>
              <a:t> </a:t>
            </a:r>
            <a:r>
              <a:rPr lang="ru-RU" sz="2200" dirty="0" err="1" smtClean="0">
                <a:solidFill>
                  <a:schemeClr val="accent1">
                    <a:lumMod val="50000"/>
                  </a:schemeClr>
                </a:solidFill>
                <a:latin typeface="Times New Roman" pitchFamily="18" charset="0"/>
                <a:cs typeface="Times New Roman" pitchFamily="18" charset="0"/>
              </a:rPr>
              <a:t>надання</a:t>
            </a:r>
            <a:r>
              <a:rPr lang="ru-RU" sz="2200" dirty="0" smtClean="0">
                <a:solidFill>
                  <a:schemeClr val="accent1">
                    <a:lumMod val="50000"/>
                  </a:schemeClr>
                </a:solidFill>
                <a:latin typeface="Times New Roman" pitchFamily="18" charset="0"/>
                <a:cs typeface="Times New Roman" pitchFamily="18" charset="0"/>
              </a:rPr>
              <a:t> </a:t>
            </a:r>
            <a:r>
              <a:rPr lang="ru-RU" sz="2200" dirty="0" err="1" smtClean="0">
                <a:solidFill>
                  <a:schemeClr val="accent1">
                    <a:lumMod val="50000"/>
                  </a:schemeClr>
                </a:solidFill>
                <a:latin typeface="Times New Roman" pitchFamily="18" charset="0"/>
                <a:cs typeface="Times New Roman" pitchFamily="18" charset="0"/>
              </a:rPr>
              <a:t>освітніх</a:t>
            </a:r>
            <a:r>
              <a:rPr lang="ru-RU" sz="2200" dirty="0" smtClean="0">
                <a:solidFill>
                  <a:schemeClr val="accent1">
                    <a:lumMod val="50000"/>
                  </a:schemeClr>
                </a:solidFill>
                <a:latin typeface="Times New Roman" pitchFamily="18" charset="0"/>
                <a:cs typeface="Times New Roman" pitchFamily="18" charset="0"/>
              </a:rPr>
              <a:t> </a:t>
            </a:r>
            <a:r>
              <a:rPr lang="ru-RU" sz="2200" dirty="0" err="1" smtClean="0">
                <a:solidFill>
                  <a:schemeClr val="accent1">
                    <a:lumMod val="50000"/>
                  </a:schemeClr>
                </a:solidFill>
                <a:latin typeface="Times New Roman" pitchFamily="18" charset="0"/>
                <a:cs typeface="Times New Roman" pitchFamily="18" charset="0"/>
              </a:rPr>
              <a:t>послуг</a:t>
            </a:r>
            <a:r>
              <a:rPr lang="ru-RU" sz="2200" dirty="0" smtClean="0">
                <a:solidFill>
                  <a:schemeClr val="accent1">
                    <a:lumMod val="50000"/>
                  </a:schemeClr>
                </a:solidFill>
                <a:latin typeface="Times New Roman" pitchFamily="18" charset="0"/>
                <a:cs typeface="Times New Roman" pitchFamily="18" charset="0"/>
              </a:rPr>
              <a:t>, </a:t>
            </a:r>
            <a:r>
              <a:rPr lang="ru-RU" sz="2200" dirty="0" err="1" smtClean="0">
                <a:solidFill>
                  <a:schemeClr val="accent1">
                    <a:lumMod val="50000"/>
                  </a:schemeClr>
                </a:solidFill>
                <a:latin typeface="Times New Roman" pitchFamily="18" charset="0"/>
                <a:cs typeface="Times New Roman" pitchFamily="18" charset="0"/>
              </a:rPr>
              <a:t>дошкільний</a:t>
            </a:r>
            <a:r>
              <a:rPr lang="ru-RU" sz="2200" dirty="0" smtClean="0">
                <a:solidFill>
                  <a:schemeClr val="accent1">
                    <a:lumMod val="50000"/>
                  </a:schemeClr>
                </a:solidFill>
                <a:latin typeface="Times New Roman" pitchFamily="18" charset="0"/>
                <a:cs typeface="Times New Roman" pitchFamily="18" charset="0"/>
              </a:rPr>
              <a:t> заклад та школа </a:t>
            </a:r>
            <a:r>
              <a:rPr lang="ru-RU" sz="2200" dirty="0" err="1" smtClean="0">
                <a:solidFill>
                  <a:schemeClr val="accent1">
                    <a:lumMod val="50000"/>
                  </a:schemeClr>
                </a:solidFill>
                <a:latin typeface="Times New Roman" pitchFamily="18" charset="0"/>
                <a:cs typeface="Times New Roman" pitchFamily="18" charset="0"/>
              </a:rPr>
              <a:t>є</a:t>
            </a:r>
            <a:r>
              <a:rPr lang="ru-RU" sz="2200" dirty="0" smtClean="0">
                <a:solidFill>
                  <a:schemeClr val="accent1">
                    <a:lumMod val="50000"/>
                  </a:schemeClr>
                </a:solidFill>
                <a:latin typeface="Times New Roman" pitchFamily="18" charset="0"/>
                <a:cs typeface="Times New Roman" pitchFamily="18" charset="0"/>
              </a:rPr>
              <a:t> </a:t>
            </a:r>
            <a:r>
              <a:rPr lang="ru-RU" sz="2200" b="1" dirty="0" smtClean="0">
                <a:solidFill>
                  <a:schemeClr val="accent1">
                    <a:lumMod val="50000"/>
                  </a:schemeClr>
                </a:solidFill>
                <a:latin typeface="Times New Roman" pitchFamily="18" charset="0"/>
                <a:cs typeface="Times New Roman" pitchFamily="18" charset="0"/>
              </a:rPr>
              <a:t>основною сферою </a:t>
            </a:r>
            <a:r>
              <a:rPr lang="ru-RU" sz="2200" b="1" dirty="0" err="1" smtClean="0">
                <a:solidFill>
                  <a:schemeClr val="accent1">
                    <a:lumMod val="50000"/>
                  </a:schemeClr>
                </a:solidFill>
                <a:latin typeface="Times New Roman" pitchFamily="18" charset="0"/>
                <a:cs typeface="Times New Roman" pitchFamily="18" charset="0"/>
              </a:rPr>
              <a:t>життєдіяльності</a:t>
            </a:r>
            <a:r>
              <a:rPr lang="ru-RU" sz="2200" b="1" dirty="0" smtClean="0">
                <a:solidFill>
                  <a:schemeClr val="accent1">
                    <a:lumMod val="50000"/>
                  </a:schemeClr>
                </a:solidFill>
                <a:latin typeface="Times New Roman" pitchFamily="18" charset="0"/>
                <a:cs typeface="Times New Roman" pitchFamily="18" charset="0"/>
              </a:rPr>
              <a:t> </a:t>
            </a:r>
            <a:r>
              <a:rPr lang="ru-RU" sz="2200" b="1" dirty="0" err="1" smtClean="0">
                <a:solidFill>
                  <a:schemeClr val="accent1">
                    <a:lumMod val="50000"/>
                  </a:schemeClr>
                </a:solidFill>
                <a:latin typeface="Times New Roman" pitchFamily="18" charset="0"/>
                <a:cs typeface="Times New Roman" pitchFamily="18" charset="0"/>
              </a:rPr>
              <a:t>дітей</a:t>
            </a:r>
            <a:r>
              <a:rPr lang="ru-RU" sz="2200" dirty="0" smtClean="0">
                <a:solidFill>
                  <a:schemeClr val="accent1">
                    <a:lumMod val="50000"/>
                  </a:schemeClr>
                </a:solidFill>
                <a:latin typeface="Times New Roman" pitchFamily="18" charset="0"/>
                <a:cs typeface="Times New Roman" pitchFamily="18" charset="0"/>
              </a:rPr>
              <a:t>. Через </a:t>
            </a:r>
            <a:r>
              <a:rPr lang="ru-RU" sz="2200" dirty="0" err="1" smtClean="0">
                <a:solidFill>
                  <a:schemeClr val="accent1">
                    <a:lumMod val="50000"/>
                  </a:schemeClr>
                </a:solidFill>
                <a:latin typeface="Times New Roman" pitchFamily="18" charset="0"/>
                <a:cs typeface="Times New Roman" pitchFamily="18" charset="0"/>
              </a:rPr>
              <a:t>повагу</a:t>
            </a:r>
            <a:r>
              <a:rPr lang="ru-RU" sz="2200" dirty="0" smtClean="0">
                <a:solidFill>
                  <a:schemeClr val="accent1">
                    <a:lumMod val="50000"/>
                  </a:schemeClr>
                </a:solidFill>
                <a:latin typeface="Times New Roman" pitchFamily="18" charset="0"/>
                <a:cs typeface="Times New Roman" pitchFamily="18" charset="0"/>
              </a:rPr>
              <a:t> та </a:t>
            </a:r>
            <a:r>
              <a:rPr lang="ru-RU" sz="2200" dirty="0" err="1" smtClean="0">
                <a:solidFill>
                  <a:schemeClr val="accent1">
                    <a:lumMod val="50000"/>
                  </a:schemeClr>
                </a:solidFill>
                <a:latin typeface="Times New Roman" pitchFamily="18" charset="0"/>
                <a:cs typeface="Times New Roman" pitchFamily="18" charset="0"/>
              </a:rPr>
              <a:t>прийняття</a:t>
            </a:r>
            <a:r>
              <a:rPr lang="ru-RU" sz="2200" dirty="0" smtClean="0">
                <a:solidFill>
                  <a:schemeClr val="accent1">
                    <a:lumMod val="50000"/>
                  </a:schemeClr>
                </a:solidFill>
                <a:latin typeface="Times New Roman" pitchFamily="18" charset="0"/>
                <a:cs typeface="Times New Roman" pitchFamily="18" charset="0"/>
              </a:rPr>
              <a:t> </a:t>
            </a:r>
            <a:r>
              <a:rPr lang="ru-RU" sz="2200" dirty="0" err="1" smtClean="0">
                <a:solidFill>
                  <a:schemeClr val="accent1">
                    <a:lumMod val="50000"/>
                  </a:schemeClr>
                </a:solidFill>
                <a:latin typeface="Times New Roman" pitchFamily="18" charset="0"/>
                <a:cs typeface="Times New Roman" pitchFamily="18" charset="0"/>
              </a:rPr>
              <a:t>індивідуальності</a:t>
            </a:r>
            <a:r>
              <a:rPr lang="ru-RU" sz="2200" dirty="0" smtClean="0">
                <a:solidFill>
                  <a:schemeClr val="accent1">
                    <a:lumMod val="50000"/>
                  </a:schemeClr>
                </a:solidFill>
                <a:latin typeface="Times New Roman" pitchFamily="18" charset="0"/>
                <a:cs typeface="Times New Roman" pitchFamily="18" charset="0"/>
              </a:rPr>
              <a:t> кожного </a:t>
            </a:r>
            <a:r>
              <a:rPr lang="ru-RU" sz="2200" dirty="0" err="1" smtClean="0">
                <a:solidFill>
                  <a:schemeClr val="accent1">
                    <a:lumMod val="50000"/>
                  </a:schemeClr>
                </a:solidFill>
                <a:latin typeface="Times New Roman" pitchFamily="18" charset="0"/>
                <a:cs typeface="Times New Roman" pitchFamily="18" charset="0"/>
              </a:rPr>
              <a:t>з</a:t>
            </a:r>
            <a:r>
              <a:rPr lang="ru-RU" sz="2200" dirty="0" smtClean="0">
                <a:solidFill>
                  <a:schemeClr val="accent1">
                    <a:lumMod val="50000"/>
                  </a:schemeClr>
                </a:solidFill>
                <a:latin typeface="Times New Roman" pitchFamily="18" charset="0"/>
                <a:cs typeface="Times New Roman" pitchFamily="18" charset="0"/>
              </a:rPr>
              <a:t> них </a:t>
            </a:r>
            <a:r>
              <a:rPr lang="ru-RU" sz="2200" dirty="0" err="1" smtClean="0">
                <a:solidFill>
                  <a:schemeClr val="accent1">
                    <a:lumMod val="50000"/>
                  </a:schemeClr>
                </a:solidFill>
                <a:latin typeface="Times New Roman" pitchFamily="18" charset="0"/>
                <a:cs typeface="Times New Roman" pitchFamily="18" charset="0"/>
              </a:rPr>
              <a:t>відбувається</a:t>
            </a:r>
            <a:r>
              <a:rPr lang="ru-RU" sz="2200" dirty="0" smtClean="0">
                <a:solidFill>
                  <a:schemeClr val="accent1">
                    <a:lumMod val="50000"/>
                  </a:schemeClr>
                </a:solidFill>
                <a:latin typeface="Times New Roman" pitchFamily="18" charset="0"/>
                <a:cs typeface="Times New Roman" pitchFamily="18" charset="0"/>
              </a:rPr>
              <a:t> </a:t>
            </a:r>
            <a:r>
              <a:rPr lang="ru-RU" sz="2200" dirty="0" err="1" smtClean="0">
                <a:solidFill>
                  <a:schemeClr val="accent1">
                    <a:lumMod val="50000"/>
                  </a:schemeClr>
                </a:solidFill>
                <a:latin typeface="Times New Roman" pitchFamily="18" charset="0"/>
                <a:cs typeface="Times New Roman" pitchFamily="18" charset="0"/>
              </a:rPr>
              <a:t>формування</a:t>
            </a:r>
            <a:r>
              <a:rPr lang="ru-RU" sz="2200" dirty="0" smtClean="0">
                <a:solidFill>
                  <a:schemeClr val="accent1">
                    <a:lumMod val="50000"/>
                  </a:schemeClr>
                </a:solidFill>
                <a:latin typeface="Times New Roman" pitchFamily="18" charset="0"/>
                <a:cs typeface="Times New Roman" pitchFamily="18" charset="0"/>
              </a:rPr>
              <a:t> </a:t>
            </a:r>
            <a:r>
              <a:rPr lang="ru-RU" sz="2200" dirty="0" err="1" smtClean="0">
                <a:solidFill>
                  <a:schemeClr val="accent1">
                    <a:lumMod val="50000"/>
                  </a:schemeClr>
                </a:solidFill>
                <a:latin typeface="Times New Roman" pitchFamily="18" charset="0"/>
                <a:cs typeface="Times New Roman" pitchFamily="18" charset="0"/>
              </a:rPr>
              <a:t>особистості</a:t>
            </a:r>
            <a:r>
              <a:rPr lang="ru-RU" sz="2200" dirty="0" smtClean="0">
                <a:solidFill>
                  <a:schemeClr val="accent1">
                    <a:lumMod val="50000"/>
                  </a:schemeClr>
                </a:solidFill>
                <a:latin typeface="Times New Roman" pitchFamily="18" charset="0"/>
                <a:cs typeface="Times New Roman" pitchFamily="18" charset="0"/>
              </a:rPr>
              <a:t>, </a:t>
            </a:r>
            <a:r>
              <a:rPr lang="ru-RU" sz="2200" dirty="0" err="1" smtClean="0">
                <a:solidFill>
                  <a:schemeClr val="accent1">
                    <a:lumMod val="50000"/>
                  </a:schemeClr>
                </a:solidFill>
                <a:latin typeface="Times New Roman" pitchFamily="18" charset="0"/>
                <a:cs typeface="Times New Roman" pitchFamily="18" charset="0"/>
              </a:rPr>
              <a:t>що</a:t>
            </a:r>
            <a:r>
              <a:rPr lang="ru-RU" sz="2200" dirty="0" smtClean="0">
                <a:solidFill>
                  <a:schemeClr val="accent1">
                    <a:lumMod val="50000"/>
                  </a:schemeClr>
                </a:solidFill>
                <a:latin typeface="Times New Roman" pitchFamily="18" charset="0"/>
                <a:cs typeface="Times New Roman" pitchFamily="18" charset="0"/>
              </a:rPr>
              <a:t> </a:t>
            </a:r>
            <a:r>
              <a:rPr lang="ru-RU" sz="2200" dirty="0" err="1" smtClean="0">
                <a:solidFill>
                  <a:schemeClr val="accent1">
                    <a:lumMod val="50000"/>
                  </a:schemeClr>
                </a:solidFill>
                <a:latin typeface="Times New Roman" pitchFamily="18" charset="0"/>
                <a:cs typeface="Times New Roman" pitchFamily="18" charset="0"/>
              </a:rPr>
              <a:t>має</a:t>
            </a:r>
            <a:r>
              <a:rPr lang="ru-RU" sz="2200" dirty="0" smtClean="0">
                <a:solidFill>
                  <a:schemeClr val="accent1">
                    <a:lumMod val="50000"/>
                  </a:schemeClr>
                </a:solidFill>
                <a:latin typeface="Times New Roman" pitchFamily="18" charset="0"/>
                <a:cs typeface="Times New Roman" pitchFamily="18" charset="0"/>
              </a:rPr>
              <a:t> свою </a:t>
            </a:r>
            <a:r>
              <a:rPr lang="ru-RU" sz="2200" dirty="0" err="1" smtClean="0">
                <a:solidFill>
                  <a:schemeClr val="accent1">
                    <a:lumMod val="50000"/>
                  </a:schemeClr>
                </a:solidFill>
                <a:latin typeface="Times New Roman" pitchFamily="18" charset="0"/>
                <a:cs typeface="Times New Roman" pitchFamily="18" charset="0"/>
              </a:rPr>
              <a:t>власну</a:t>
            </a:r>
            <a:r>
              <a:rPr lang="ru-RU" sz="2200" dirty="0" smtClean="0">
                <a:solidFill>
                  <a:schemeClr val="accent1">
                    <a:lumMod val="50000"/>
                  </a:schemeClr>
                </a:solidFill>
                <a:latin typeface="Times New Roman" pitchFamily="18" charset="0"/>
                <a:cs typeface="Times New Roman" pitchFamily="18" charset="0"/>
              </a:rPr>
              <a:t> </a:t>
            </a:r>
            <a:r>
              <a:rPr lang="ru-RU" sz="2200" dirty="0" err="1" smtClean="0">
                <a:solidFill>
                  <a:schemeClr val="accent1">
                    <a:lumMod val="50000"/>
                  </a:schemeClr>
                </a:solidFill>
                <a:latin typeface="Times New Roman" pitchFamily="18" charset="0"/>
                <a:cs typeface="Times New Roman" pitchFamily="18" charset="0"/>
              </a:rPr>
              <a:t>освітню</a:t>
            </a:r>
            <a:r>
              <a:rPr lang="ru-RU" sz="2200" dirty="0" smtClean="0">
                <a:solidFill>
                  <a:schemeClr val="accent1">
                    <a:lumMod val="50000"/>
                  </a:schemeClr>
                </a:solidFill>
                <a:latin typeface="Times New Roman" pitchFamily="18" charset="0"/>
                <a:cs typeface="Times New Roman" pitchFamily="18" charset="0"/>
              </a:rPr>
              <a:t> </a:t>
            </a:r>
            <a:r>
              <a:rPr lang="ru-RU" sz="2200" dirty="0" err="1" smtClean="0">
                <a:solidFill>
                  <a:schemeClr val="accent1">
                    <a:lumMod val="50000"/>
                  </a:schemeClr>
                </a:solidFill>
                <a:latin typeface="Times New Roman" pitchFamily="18" charset="0"/>
                <a:cs typeface="Times New Roman" pitchFamily="18" charset="0"/>
              </a:rPr>
              <a:t>траєкторію</a:t>
            </a:r>
            <a:r>
              <a:rPr lang="ru-RU" sz="2200" dirty="0" smtClean="0">
                <a:solidFill>
                  <a:schemeClr val="accent1">
                    <a:lumMod val="50000"/>
                  </a:schemeClr>
                </a:solidFill>
                <a:latin typeface="Times New Roman" pitchFamily="18" charset="0"/>
                <a:cs typeface="Times New Roman" pitchFamily="18" charset="0"/>
              </a:rPr>
              <a:t>.</a:t>
            </a:r>
            <a:endParaRPr lang="en-US" b="1"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357158" y="1928802"/>
            <a:ext cx="8286808" cy="3785652"/>
          </a:xfrm>
          <a:prstGeom prst="rect">
            <a:avLst/>
          </a:prstGeom>
        </p:spPr>
        <p:txBody>
          <a:bodyPr wrap="square">
            <a:spAutoFit/>
          </a:bodyPr>
          <a:lstStyle/>
          <a:p>
            <a:pPr algn="just"/>
            <a:r>
              <a:rPr lang="ru-RU" sz="2000" b="1" dirty="0" err="1" smtClean="0">
                <a:solidFill>
                  <a:schemeClr val="accent1">
                    <a:lumMod val="50000"/>
                  </a:schemeClr>
                </a:solidFill>
                <a:latin typeface="Times New Roman" pitchFamily="18" charset="0"/>
                <a:cs typeface="Times New Roman" pitchFamily="18" charset="0"/>
              </a:rPr>
              <a:t>Учасники</a:t>
            </a:r>
            <a:r>
              <a:rPr lang="ru-RU" sz="2000" b="1" dirty="0" smtClean="0">
                <a:solidFill>
                  <a:schemeClr val="accent1">
                    <a:lumMod val="50000"/>
                  </a:schemeClr>
                </a:solidFill>
                <a:latin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cs typeface="Times New Roman" pitchFamily="18" charset="0"/>
              </a:rPr>
              <a:t>освітнього</a:t>
            </a:r>
            <a:r>
              <a:rPr lang="ru-RU" sz="2000" b="1" dirty="0" smtClean="0">
                <a:solidFill>
                  <a:schemeClr val="accent1">
                    <a:lumMod val="50000"/>
                  </a:schemeClr>
                </a:solidFill>
                <a:latin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cs typeface="Times New Roman" pitchFamily="18" charset="0"/>
              </a:rPr>
              <a:t>процесу</a:t>
            </a:r>
            <a:r>
              <a:rPr lang="ru-RU" sz="2000" b="1" dirty="0" smtClean="0">
                <a:solidFill>
                  <a:schemeClr val="accent1">
                    <a:lumMod val="50000"/>
                  </a:schemeClr>
                </a:solidFill>
                <a:latin typeface="Times New Roman" pitchFamily="18" charset="0"/>
                <a:cs typeface="Times New Roman" pitchFamily="18" charset="0"/>
              </a:rPr>
              <a:t> в </a:t>
            </a:r>
            <a:r>
              <a:rPr lang="ru-RU" sz="2000" b="1" dirty="0" err="1" smtClean="0">
                <a:solidFill>
                  <a:schemeClr val="accent1">
                    <a:lumMod val="50000"/>
                  </a:schemeClr>
                </a:solidFill>
                <a:latin typeface="Times New Roman" pitchFamily="18" charset="0"/>
                <a:cs typeface="Times New Roman" pitchFamily="18" charset="0"/>
              </a:rPr>
              <a:t>інклюзивних</a:t>
            </a:r>
            <a:r>
              <a:rPr lang="ru-RU" sz="2000" b="1" dirty="0" smtClean="0">
                <a:solidFill>
                  <a:schemeClr val="accent1">
                    <a:lumMod val="50000"/>
                  </a:schemeClr>
                </a:solidFill>
                <a:latin typeface="Times New Roman" pitchFamily="18" charset="0"/>
                <a:cs typeface="Times New Roman" pitchFamily="18" charset="0"/>
              </a:rPr>
              <a:t> закладах </a:t>
            </a:r>
            <a:r>
              <a:rPr lang="ru-RU" sz="2000" b="1" dirty="0" err="1" smtClean="0">
                <a:solidFill>
                  <a:schemeClr val="accent1">
                    <a:lumMod val="50000"/>
                  </a:schemeClr>
                </a:solidFill>
                <a:latin typeface="Times New Roman" pitchFamily="18" charset="0"/>
                <a:cs typeface="Times New Roman" pitchFamily="18" charset="0"/>
              </a:rPr>
              <a:t>повинні</a:t>
            </a:r>
            <a:r>
              <a:rPr lang="ru-RU" sz="2000" b="1" dirty="0" smtClean="0">
                <a:solidFill>
                  <a:schemeClr val="accent1">
                    <a:lumMod val="50000"/>
                  </a:schemeClr>
                </a:solidFill>
                <a:latin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cs typeface="Times New Roman" pitchFamily="18" charset="0"/>
              </a:rPr>
              <a:t>володіти</a:t>
            </a:r>
            <a:r>
              <a:rPr lang="ru-RU" sz="2000" b="1" dirty="0" smtClean="0">
                <a:solidFill>
                  <a:schemeClr val="accent1">
                    <a:lumMod val="50000"/>
                  </a:schemeClr>
                </a:solidFill>
                <a:latin typeface="Times New Roman" pitchFamily="18" charset="0"/>
                <a:cs typeface="Times New Roman" pitchFamily="18" charset="0"/>
              </a:rPr>
              <a:t> такими </a:t>
            </a:r>
            <a:r>
              <a:rPr lang="ru-RU" sz="2000" b="1" dirty="0" err="1" smtClean="0">
                <a:solidFill>
                  <a:schemeClr val="accent1">
                    <a:lumMod val="50000"/>
                  </a:schemeClr>
                </a:solidFill>
                <a:latin typeface="Times New Roman" pitchFamily="18" charset="0"/>
                <a:cs typeface="Times New Roman" pitchFamily="18" charset="0"/>
              </a:rPr>
              <a:t>знаннями</a:t>
            </a:r>
            <a:r>
              <a:rPr lang="ru-RU" sz="2000" b="1" dirty="0" smtClean="0">
                <a:solidFill>
                  <a:schemeClr val="accent1">
                    <a:lumMod val="50000"/>
                  </a:schemeClr>
                </a:solidFill>
                <a:latin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cs typeface="Times New Roman" pitchFamily="18" charset="0"/>
              </a:rPr>
              <a:t>і</a:t>
            </a:r>
            <a:r>
              <a:rPr lang="ru-RU" sz="2000" b="1" dirty="0" smtClean="0">
                <a:solidFill>
                  <a:schemeClr val="accent1">
                    <a:lumMod val="50000"/>
                  </a:schemeClr>
                </a:solidFill>
                <a:latin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cs typeface="Times New Roman" pitchFamily="18" charset="0"/>
              </a:rPr>
              <a:t>вміннями</a:t>
            </a:r>
            <a:r>
              <a:rPr lang="ru-RU" sz="2000" b="1" dirty="0" smtClean="0">
                <a:solidFill>
                  <a:schemeClr val="accent1">
                    <a:lumMod val="50000"/>
                  </a:schemeClr>
                </a:solidFill>
                <a:latin typeface="Times New Roman" pitchFamily="18" charset="0"/>
                <a:cs typeface="Times New Roman" pitchFamily="18" charset="0"/>
              </a:rPr>
              <a:t>: </a:t>
            </a:r>
            <a:endParaRPr lang="ru-RU" sz="2000" b="1" dirty="0" smtClean="0">
              <a:solidFill>
                <a:schemeClr val="accent1">
                  <a:lumMod val="50000"/>
                </a:schemeClr>
              </a:solidFill>
              <a:latin typeface="Times New Roman" pitchFamily="18" charset="0"/>
              <a:cs typeface="Times New Roman" pitchFamily="18" charset="0"/>
            </a:endParaRPr>
          </a:p>
          <a:p>
            <a:pPr algn="just"/>
            <a:endParaRPr lang="ru-RU" sz="2000" dirty="0" smtClean="0">
              <a:solidFill>
                <a:schemeClr val="accent1">
                  <a:lumMod val="50000"/>
                </a:schemeClr>
              </a:solidFill>
              <a:latin typeface="Times New Roman" pitchFamily="18" charset="0"/>
              <a:cs typeface="Times New Roman" pitchFamily="18" charset="0"/>
            </a:endParaRPr>
          </a:p>
          <a:p>
            <a:pPr algn="just"/>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знання</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психологічних</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закономірностей</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і</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особливостей</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вікового</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й</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особистісного</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розвитку</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дітей</a:t>
            </a:r>
            <a:r>
              <a:rPr lang="ru-RU" sz="2000" dirty="0" smtClean="0">
                <a:solidFill>
                  <a:schemeClr val="accent1">
                    <a:lumMod val="50000"/>
                  </a:schemeClr>
                </a:solidFill>
                <a:latin typeface="Times New Roman" pitchFamily="18" charset="0"/>
                <a:cs typeface="Times New Roman" pitchFamily="18" charset="0"/>
              </a:rPr>
              <a:t>; </a:t>
            </a:r>
            <a:endParaRPr lang="ru-RU" sz="2000" dirty="0" smtClean="0">
              <a:solidFill>
                <a:schemeClr val="accent1">
                  <a:lumMod val="50000"/>
                </a:schemeClr>
              </a:solidFill>
              <a:latin typeface="Times New Roman" pitchFamily="18" charset="0"/>
              <a:cs typeface="Times New Roman" pitchFamily="18" charset="0"/>
            </a:endParaRPr>
          </a:p>
          <a:p>
            <a:pPr algn="just"/>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знання</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методів</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психологічного</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і</a:t>
            </a:r>
            <a:r>
              <a:rPr lang="ru-RU" sz="2000" dirty="0" smtClean="0">
                <a:solidFill>
                  <a:schemeClr val="accent1">
                    <a:lumMod val="50000"/>
                  </a:schemeClr>
                </a:solidFill>
                <a:latin typeface="Times New Roman" pitchFamily="18" charset="0"/>
                <a:cs typeface="Times New Roman" pitchFamily="18" charset="0"/>
              </a:rPr>
              <a:t> дидактичного </a:t>
            </a:r>
            <a:r>
              <a:rPr lang="ru-RU" sz="2000" dirty="0" err="1" smtClean="0">
                <a:solidFill>
                  <a:schemeClr val="accent1">
                    <a:lumMod val="50000"/>
                  </a:schemeClr>
                </a:solidFill>
                <a:latin typeface="Times New Roman" pitchFamily="18" charset="0"/>
                <a:cs typeface="Times New Roman" pitchFamily="18" charset="0"/>
              </a:rPr>
              <a:t>проектування</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навчального</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процесу</a:t>
            </a:r>
            <a:r>
              <a:rPr lang="ru-RU" sz="2000" dirty="0" smtClean="0">
                <a:solidFill>
                  <a:schemeClr val="accent1">
                    <a:lumMod val="50000"/>
                  </a:schemeClr>
                </a:solidFill>
                <a:latin typeface="Times New Roman" pitchFamily="18" charset="0"/>
                <a:cs typeface="Times New Roman" pitchFamily="18" charset="0"/>
              </a:rPr>
              <a:t>; </a:t>
            </a:r>
            <a:endParaRPr lang="ru-RU" sz="2000" dirty="0" smtClean="0">
              <a:solidFill>
                <a:schemeClr val="accent1">
                  <a:lumMod val="50000"/>
                </a:schemeClr>
              </a:solidFill>
              <a:latin typeface="Times New Roman" pitchFamily="18" charset="0"/>
              <a:cs typeface="Times New Roman" pitchFamily="18" charset="0"/>
            </a:endParaRPr>
          </a:p>
          <a:p>
            <a:pPr algn="just"/>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вміння</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будувати</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педагогічну</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взаємодію</a:t>
            </a:r>
            <a:r>
              <a:rPr lang="ru-RU" sz="2000" dirty="0" smtClean="0">
                <a:solidFill>
                  <a:schemeClr val="accent1">
                    <a:lumMod val="50000"/>
                  </a:schemeClr>
                </a:solidFill>
                <a:latin typeface="Times New Roman" pitchFamily="18" charset="0"/>
                <a:cs typeface="Times New Roman" pitchFamily="18" charset="0"/>
              </a:rPr>
              <a:t> на </a:t>
            </a:r>
            <a:r>
              <a:rPr lang="ru-RU" sz="2000" dirty="0" err="1" smtClean="0">
                <a:solidFill>
                  <a:schemeClr val="accent1">
                    <a:lumMod val="50000"/>
                  </a:schemeClr>
                </a:solidFill>
                <a:latin typeface="Times New Roman" pitchFamily="18" charset="0"/>
                <a:cs typeface="Times New Roman" pitchFamily="18" charset="0"/>
              </a:rPr>
              <a:t>діалогічній</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основі</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з</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усіма</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суб’єктами</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навчально-виховного</a:t>
            </a:r>
            <a:r>
              <a:rPr lang="ru-RU" sz="2000" dirty="0" smtClean="0">
                <a:solidFill>
                  <a:schemeClr val="accent1">
                    <a:lumMod val="50000"/>
                  </a:schemeClr>
                </a:solidFill>
                <a:latin typeface="Times New Roman" pitchFamily="18" charset="0"/>
                <a:cs typeface="Times New Roman" pitchFamily="18" charset="0"/>
              </a:rPr>
              <a:t> простору: </a:t>
            </a:r>
            <a:r>
              <a:rPr lang="ru-RU" sz="2000" dirty="0" err="1" smtClean="0">
                <a:solidFill>
                  <a:schemeClr val="accent1">
                    <a:lumMod val="50000"/>
                  </a:schemeClr>
                </a:solidFill>
                <a:latin typeface="Times New Roman" pitchFamily="18" charset="0"/>
                <a:cs typeface="Times New Roman" pitchFamily="18" charset="0"/>
              </a:rPr>
              <a:t>дітьми</a:t>
            </a:r>
            <a:r>
              <a:rPr lang="ru-RU" sz="2000" dirty="0" smtClean="0">
                <a:solidFill>
                  <a:schemeClr val="accent1">
                    <a:lumMod val="50000"/>
                  </a:schemeClr>
                </a:solidFill>
                <a:latin typeface="Times New Roman" pitchFamily="18" charset="0"/>
                <a:cs typeface="Times New Roman" pitchFamily="18" charset="0"/>
              </a:rPr>
              <a:t>, батьками, </a:t>
            </a:r>
            <a:r>
              <a:rPr lang="ru-RU" sz="2000" dirty="0" err="1" smtClean="0">
                <a:solidFill>
                  <a:schemeClr val="accent1">
                    <a:lumMod val="50000"/>
                  </a:schemeClr>
                </a:solidFill>
                <a:latin typeface="Times New Roman" pitchFamily="18" charset="0"/>
                <a:cs typeface="Times New Roman" pitchFamily="18" charset="0"/>
              </a:rPr>
              <a:t>колегами</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адміністрацією</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школи</a:t>
            </a:r>
            <a:r>
              <a:rPr lang="ru-RU" sz="2000" dirty="0" smtClean="0">
                <a:solidFill>
                  <a:schemeClr val="accent1">
                    <a:lumMod val="50000"/>
                  </a:schemeClr>
                </a:solidFill>
                <a:latin typeface="Times New Roman" pitchFamily="18" charset="0"/>
                <a:cs typeface="Times New Roman" pitchFamily="18" charset="0"/>
              </a:rPr>
              <a:t> та </a:t>
            </a:r>
            <a:r>
              <a:rPr lang="ru-RU" sz="2000" dirty="0" err="1" smtClean="0">
                <a:solidFill>
                  <a:schemeClr val="accent1">
                    <a:lumMod val="50000"/>
                  </a:schemeClr>
                </a:solidFill>
                <a:latin typeface="Times New Roman" pitchFamily="18" charset="0"/>
                <a:cs typeface="Times New Roman" pitchFamily="18" charset="0"/>
              </a:rPr>
              <a:t>ін</a:t>
            </a:r>
            <a:r>
              <a:rPr lang="ru-RU" sz="2000" dirty="0" smtClean="0">
                <a:solidFill>
                  <a:schemeClr val="accent1">
                    <a:lumMod val="50000"/>
                  </a:schemeClr>
                </a:solidFill>
                <a:latin typeface="Times New Roman" pitchFamily="18" charset="0"/>
                <a:cs typeface="Times New Roman" pitchFamily="18" charset="0"/>
              </a:rPr>
              <a:t>.; </a:t>
            </a:r>
            <a:endParaRPr lang="ru-RU" sz="2000" dirty="0" smtClean="0">
              <a:solidFill>
                <a:schemeClr val="accent1">
                  <a:lumMod val="50000"/>
                </a:schemeClr>
              </a:solidFill>
              <a:latin typeface="Times New Roman" pitchFamily="18" charset="0"/>
              <a:cs typeface="Times New Roman" pitchFamily="18" charset="0"/>
            </a:endParaRPr>
          </a:p>
          <a:p>
            <a:pPr algn="just"/>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повага</a:t>
            </a:r>
            <a:r>
              <a:rPr lang="ru-RU" sz="2000" dirty="0" smtClean="0">
                <a:solidFill>
                  <a:schemeClr val="accent1">
                    <a:lumMod val="50000"/>
                  </a:schemeClr>
                </a:solidFill>
                <a:latin typeface="Times New Roman" pitchFamily="18" charset="0"/>
                <a:cs typeface="Times New Roman" pitchFamily="18" charset="0"/>
              </a:rPr>
              <a:t> до </a:t>
            </a:r>
            <a:r>
              <a:rPr lang="ru-RU" sz="2000" dirty="0" err="1" smtClean="0">
                <a:solidFill>
                  <a:schemeClr val="accent1">
                    <a:lumMod val="50000"/>
                  </a:schemeClr>
                </a:solidFill>
                <a:latin typeface="Times New Roman" pitchFamily="18" charset="0"/>
                <a:cs typeface="Times New Roman" pitchFamily="18" charset="0"/>
              </a:rPr>
              <a:t>відмінностей</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прийняття</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позиції</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іншого</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гнучкість</a:t>
            </a:r>
            <a:r>
              <a:rPr lang="ru-RU" sz="2000" dirty="0" smtClean="0">
                <a:solidFill>
                  <a:schemeClr val="accent1">
                    <a:lumMod val="50000"/>
                  </a:schemeClr>
                </a:solidFill>
                <a:latin typeface="Times New Roman" pitchFamily="18" charset="0"/>
                <a:cs typeface="Times New Roman" pitchFamily="18" charset="0"/>
              </a:rPr>
              <a:t>;</a:t>
            </a:r>
          </a:p>
          <a:p>
            <a:pPr algn="just"/>
            <a:r>
              <a:rPr lang="ru-RU" sz="2000" dirty="0" smtClean="0">
                <a:solidFill>
                  <a:schemeClr val="accent1">
                    <a:lumMod val="50000"/>
                  </a:schemeClr>
                </a:solidFill>
                <a:latin typeface="Times New Roman" pitchFamily="18" charset="0"/>
                <a:cs typeface="Times New Roman" pitchFamily="18" charset="0"/>
              </a:rPr>
              <a:t> </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вміння</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працювати</a:t>
            </a:r>
            <a:r>
              <a:rPr lang="ru-RU" sz="2000" dirty="0" smtClean="0">
                <a:solidFill>
                  <a:schemeClr val="accent1">
                    <a:lumMod val="50000"/>
                  </a:schemeClr>
                </a:solidFill>
                <a:latin typeface="Times New Roman" pitchFamily="18" charset="0"/>
                <a:cs typeface="Times New Roman" pitchFamily="18" charset="0"/>
              </a:rPr>
              <a:t> в </a:t>
            </a:r>
            <a:r>
              <a:rPr lang="ru-RU" sz="2000" dirty="0" err="1" smtClean="0">
                <a:solidFill>
                  <a:schemeClr val="accent1">
                    <a:lumMod val="50000"/>
                  </a:schemeClr>
                </a:solidFill>
                <a:latin typeface="Times New Roman" pitchFamily="18" charset="0"/>
                <a:cs typeface="Times New Roman" pitchFamily="18" charset="0"/>
              </a:rPr>
              <a:t>команді</a:t>
            </a:r>
            <a:r>
              <a:rPr lang="ru-RU" sz="2000" dirty="0" smtClean="0">
                <a:solidFill>
                  <a:schemeClr val="accent1">
                    <a:lumMod val="50000"/>
                  </a:schemeClr>
                </a:solidFill>
                <a:latin typeface="Times New Roman" pitchFamily="18" charset="0"/>
                <a:cs typeface="Times New Roman" pitchFamily="18" charset="0"/>
              </a:rPr>
              <a:t>.</a:t>
            </a:r>
            <a:endParaRPr lang="ru-RU" sz="2000" dirty="0">
              <a:solidFill>
                <a:schemeClr val="accent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6404134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Содержимое 12" descr="fon_svet_polosy_pyatna_odnotonnyy_43981_2560x1600.jpg"/>
          <p:cNvPicPr>
            <a:picLocks noGrp="1" noChangeAspect="1"/>
          </p:cNvPicPr>
          <p:nvPr>
            <p:ph idx="1"/>
          </p:nvPr>
        </p:nvPicPr>
        <p:blipFill>
          <a:blip r:embed="rId2"/>
          <a:stretch>
            <a:fillRect/>
          </a:stretch>
        </p:blipFill>
        <p:spPr>
          <a:xfrm>
            <a:off x="0" y="0"/>
            <a:ext cx="9144000" cy="6858000"/>
          </a:xfrm>
        </p:spPr>
      </p:pic>
      <p:sp>
        <p:nvSpPr>
          <p:cNvPr id="6" name="Заголовок 5"/>
          <p:cNvSpPr>
            <a:spLocks noGrp="1"/>
          </p:cNvSpPr>
          <p:nvPr>
            <p:ph type="title"/>
          </p:nvPr>
        </p:nvSpPr>
        <p:spPr>
          <a:xfrm>
            <a:off x="0" y="142852"/>
            <a:ext cx="9144000" cy="1071570"/>
          </a:xfrm>
        </p:spPr>
        <p:txBody>
          <a:bodyPr>
            <a:noAutofit/>
          </a:bodyPr>
          <a:lstStyle/>
          <a:p>
            <a:r>
              <a:rPr lang="ru-RU" sz="2400" b="1" dirty="0" smtClean="0">
                <a:solidFill>
                  <a:schemeClr val="accent1">
                    <a:lumMod val="50000"/>
                  </a:schemeClr>
                </a:solidFill>
                <a:latin typeface="Times New Roman" pitchFamily="18" charset="0"/>
                <a:cs typeface="Times New Roman" pitchFamily="18" charset="0"/>
              </a:rPr>
              <a:t>До </a:t>
            </a:r>
            <a:r>
              <a:rPr lang="ru-RU" sz="2400" b="1" dirty="0" err="1" smtClean="0">
                <a:solidFill>
                  <a:schemeClr val="accent1">
                    <a:lumMod val="50000"/>
                  </a:schemeClr>
                </a:solidFill>
                <a:latin typeface="Times New Roman" pitchFamily="18" charset="0"/>
                <a:cs typeface="Times New Roman" pitchFamily="18" charset="0"/>
              </a:rPr>
              <a:t>зовнішніх</a:t>
            </a:r>
            <a:r>
              <a:rPr lang="ru-RU" sz="2400" b="1" dirty="0" smtClean="0">
                <a:solidFill>
                  <a:schemeClr val="accent1">
                    <a:lumMod val="50000"/>
                  </a:schemeClr>
                </a:solidFill>
                <a:latin typeface="Times New Roman" pitchFamily="18" charset="0"/>
                <a:cs typeface="Times New Roman" pitchFamily="18" charset="0"/>
              </a:rPr>
              <a:t> умов, </a:t>
            </a:r>
            <a:r>
              <a:rPr lang="ru-RU" sz="2400" b="1" dirty="0" err="1" smtClean="0">
                <a:solidFill>
                  <a:schemeClr val="accent1">
                    <a:lumMod val="50000"/>
                  </a:schemeClr>
                </a:solidFill>
                <a:latin typeface="Times New Roman" pitchFamily="18" charset="0"/>
                <a:cs typeface="Times New Roman" pitchFamily="18" charset="0"/>
              </a:rPr>
              <a:t>які</a:t>
            </a:r>
            <a:r>
              <a:rPr lang="ru-RU" sz="2400" b="1" dirty="0" smtClean="0">
                <a:solidFill>
                  <a:schemeClr val="accent1">
                    <a:lumMod val="50000"/>
                  </a:schemeClr>
                </a:solidFill>
                <a:latin typeface="Times New Roman" pitchFamily="18" charset="0"/>
                <a:cs typeface="Times New Roman" pitchFamily="18" charset="0"/>
              </a:rPr>
              <a:t> </a:t>
            </a:r>
            <a:r>
              <a:rPr lang="ru-RU" sz="2400" b="1" dirty="0" err="1" smtClean="0">
                <a:solidFill>
                  <a:schemeClr val="accent1">
                    <a:lumMod val="50000"/>
                  </a:schemeClr>
                </a:solidFill>
                <a:latin typeface="Times New Roman" pitchFamily="18" charset="0"/>
                <a:cs typeface="Times New Roman" pitchFamily="18" charset="0"/>
              </a:rPr>
              <a:t>забезпечують</a:t>
            </a:r>
            <a:r>
              <a:rPr lang="ru-RU" sz="2400" b="1" dirty="0" smtClean="0">
                <a:solidFill>
                  <a:schemeClr val="accent1">
                    <a:lumMod val="50000"/>
                  </a:schemeClr>
                </a:solidFill>
                <a:latin typeface="Times New Roman" pitchFamily="18" charset="0"/>
                <a:cs typeface="Times New Roman" pitchFamily="18" charset="0"/>
              </a:rPr>
              <a:t> </a:t>
            </a:r>
            <a:r>
              <a:rPr lang="ru-RU" sz="2400" b="1" dirty="0" err="1" smtClean="0">
                <a:solidFill>
                  <a:schemeClr val="accent1">
                    <a:lumMod val="50000"/>
                  </a:schemeClr>
                </a:solidFill>
                <a:latin typeface="Times New Roman" pitchFamily="18" charset="0"/>
                <a:cs typeface="Times New Roman" pitchFamily="18" charset="0"/>
              </a:rPr>
              <a:t>ефективність</a:t>
            </a:r>
            <a:r>
              <a:rPr lang="ru-RU" sz="2400" b="1" dirty="0" smtClean="0">
                <a:solidFill>
                  <a:schemeClr val="accent1">
                    <a:lumMod val="50000"/>
                  </a:schemeClr>
                </a:solidFill>
                <a:latin typeface="Times New Roman" pitchFamily="18" charset="0"/>
                <a:cs typeface="Times New Roman" pitchFamily="18" charset="0"/>
              </a:rPr>
              <a:t> </a:t>
            </a:r>
            <a:r>
              <a:rPr lang="ru-RU" sz="2400" b="1" dirty="0" err="1" smtClean="0">
                <a:solidFill>
                  <a:schemeClr val="accent1">
                    <a:lumMod val="50000"/>
                  </a:schemeClr>
                </a:solidFill>
                <a:latin typeface="Times New Roman" pitchFamily="18" charset="0"/>
                <a:cs typeface="Times New Roman" pitchFamily="18" charset="0"/>
              </a:rPr>
              <a:t>освітнього</a:t>
            </a:r>
            <a:r>
              <a:rPr lang="ru-RU" sz="2400" b="1" dirty="0" smtClean="0">
                <a:solidFill>
                  <a:schemeClr val="accent1">
                    <a:lumMod val="50000"/>
                  </a:schemeClr>
                </a:solidFill>
                <a:latin typeface="Times New Roman" pitchFamily="18" charset="0"/>
                <a:cs typeface="Times New Roman" pitchFamily="18" charset="0"/>
              </a:rPr>
              <a:t> </a:t>
            </a:r>
            <a:r>
              <a:rPr lang="ru-RU" sz="2400" b="1" dirty="0" err="1" smtClean="0">
                <a:solidFill>
                  <a:schemeClr val="accent1">
                    <a:lumMod val="50000"/>
                  </a:schemeClr>
                </a:solidFill>
                <a:latin typeface="Times New Roman" pitchFamily="18" charset="0"/>
                <a:cs typeface="Times New Roman" pitchFamily="18" charset="0"/>
              </a:rPr>
              <a:t>процесу</a:t>
            </a:r>
            <a:r>
              <a:rPr lang="ru-RU" sz="2400" b="1" dirty="0" smtClean="0">
                <a:solidFill>
                  <a:schemeClr val="accent1">
                    <a:lumMod val="50000"/>
                  </a:schemeClr>
                </a:solidFill>
                <a:latin typeface="Times New Roman" pitchFamily="18" charset="0"/>
                <a:cs typeface="Times New Roman" pitchFamily="18" charset="0"/>
              </a:rPr>
              <a:t> </a:t>
            </a:r>
            <a:r>
              <a:rPr lang="ru-RU" sz="2400" b="1" dirty="0" err="1" smtClean="0">
                <a:solidFill>
                  <a:schemeClr val="accent1">
                    <a:lumMod val="50000"/>
                  </a:schemeClr>
                </a:solidFill>
                <a:latin typeface="Times New Roman" pitchFamily="18" charset="0"/>
                <a:cs typeface="Times New Roman" pitchFamily="18" charset="0"/>
              </a:rPr>
              <a:t>дітей</a:t>
            </a:r>
            <a:r>
              <a:rPr lang="ru-RU" sz="2400" b="1" dirty="0" smtClean="0">
                <a:solidFill>
                  <a:schemeClr val="accent1">
                    <a:lumMod val="50000"/>
                  </a:schemeClr>
                </a:solidFill>
                <a:latin typeface="Times New Roman" pitchFamily="18" charset="0"/>
                <a:cs typeface="Times New Roman" pitchFamily="18" charset="0"/>
              </a:rPr>
              <a:t> </a:t>
            </a:r>
            <a:r>
              <a:rPr lang="ru-RU" sz="2400" b="1" dirty="0" err="1" smtClean="0">
                <a:solidFill>
                  <a:schemeClr val="accent1">
                    <a:lumMod val="50000"/>
                  </a:schemeClr>
                </a:solidFill>
                <a:latin typeface="Times New Roman" pitchFamily="18" charset="0"/>
                <a:cs typeface="Times New Roman" pitchFamily="18" charset="0"/>
              </a:rPr>
              <a:t>з</a:t>
            </a:r>
            <a:r>
              <a:rPr lang="ru-RU" sz="2400" b="1" dirty="0" smtClean="0">
                <a:solidFill>
                  <a:schemeClr val="accent1">
                    <a:lumMod val="50000"/>
                  </a:schemeClr>
                </a:solidFill>
                <a:latin typeface="Times New Roman" pitchFamily="18" charset="0"/>
                <a:cs typeface="Times New Roman" pitchFamily="18" charset="0"/>
              </a:rPr>
              <a:t> ТПМ в </a:t>
            </a:r>
            <a:r>
              <a:rPr lang="ru-RU" sz="2400" b="1" dirty="0" err="1" smtClean="0">
                <a:solidFill>
                  <a:schemeClr val="accent1">
                    <a:lumMod val="50000"/>
                  </a:schemeClr>
                </a:solidFill>
                <a:latin typeface="Times New Roman" pitchFamily="18" charset="0"/>
                <a:cs typeface="Times New Roman" pitchFamily="18" charset="0"/>
              </a:rPr>
              <a:t>умовах</a:t>
            </a:r>
            <a:r>
              <a:rPr lang="ru-RU" sz="2400" b="1" dirty="0" smtClean="0">
                <a:solidFill>
                  <a:schemeClr val="accent1">
                    <a:lumMod val="50000"/>
                  </a:schemeClr>
                </a:solidFill>
                <a:latin typeface="Times New Roman" pitchFamily="18" charset="0"/>
                <a:cs typeface="Times New Roman" pitchFamily="18" charset="0"/>
              </a:rPr>
              <a:t> </a:t>
            </a:r>
            <a:r>
              <a:rPr lang="ru-RU" sz="2400" b="1" dirty="0" err="1" smtClean="0">
                <a:solidFill>
                  <a:schemeClr val="accent1">
                    <a:lumMod val="50000"/>
                  </a:schemeClr>
                </a:solidFill>
                <a:latin typeface="Times New Roman" pitchFamily="18" charset="0"/>
                <a:cs typeface="Times New Roman" pitchFamily="18" charset="0"/>
              </a:rPr>
              <a:t>інклюзивного</a:t>
            </a:r>
            <a:r>
              <a:rPr lang="ru-RU" sz="2400" b="1" dirty="0" smtClean="0">
                <a:solidFill>
                  <a:schemeClr val="accent1">
                    <a:lumMod val="50000"/>
                  </a:schemeClr>
                </a:solidFill>
                <a:latin typeface="Times New Roman" pitchFamily="18" charset="0"/>
                <a:cs typeface="Times New Roman" pitchFamily="18" charset="0"/>
              </a:rPr>
              <a:t> </a:t>
            </a:r>
            <a:r>
              <a:rPr lang="ru-RU" sz="2400" b="1" dirty="0" err="1" smtClean="0">
                <a:solidFill>
                  <a:schemeClr val="accent1">
                    <a:lumMod val="50000"/>
                  </a:schemeClr>
                </a:solidFill>
                <a:latin typeface="Times New Roman" pitchFamily="18" charset="0"/>
                <a:cs typeface="Times New Roman" pitchFamily="18" charset="0"/>
              </a:rPr>
              <a:t>навчального</a:t>
            </a:r>
            <a:r>
              <a:rPr lang="ru-RU" sz="2400" b="1" dirty="0" smtClean="0">
                <a:solidFill>
                  <a:schemeClr val="accent1">
                    <a:lumMod val="50000"/>
                  </a:schemeClr>
                </a:solidFill>
                <a:latin typeface="Times New Roman" pitchFamily="18" charset="0"/>
                <a:cs typeface="Times New Roman" pitchFamily="18" charset="0"/>
              </a:rPr>
              <a:t> закладу, належать:</a:t>
            </a:r>
            <a:endParaRPr lang="ru-RU" sz="2400" b="1" dirty="0">
              <a:solidFill>
                <a:schemeClr val="accent1">
                  <a:lumMod val="50000"/>
                </a:schemeClr>
              </a:solidFill>
              <a:latin typeface="Times New Roman" pitchFamily="18" charset="0"/>
              <a:cs typeface="Times New Roman" pitchFamily="18" charset="0"/>
            </a:endParaRPr>
          </a:p>
        </p:txBody>
      </p:sp>
      <p:sp>
        <p:nvSpPr>
          <p:cNvPr id="7" name="Прямоугольник 6"/>
          <p:cNvSpPr/>
          <p:nvPr/>
        </p:nvSpPr>
        <p:spPr>
          <a:xfrm>
            <a:off x="214282" y="1357299"/>
            <a:ext cx="8715436" cy="1938992"/>
          </a:xfrm>
          <a:prstGeom prst="rect">
            <a:avLst/>
          </a:prstGeom>
        </p:spPr>
        <p:txBody>
          <a:bodyPr wrap="square">
            <a:spAutoFit/>
          </a:bodyPr>
          <a:lstStyle/>
          <a:p>
            <a:r>
              <a:rPr lang="ru-RU" dirty="0" smtClean="0"/>
              <a:t>− </a:t>
            </a:r>
            <a:r>
              <a:rPr lang="ru-RU" sz="2000" dirty="0" err="1" smtClean="0">
                <a:solidFill>
                  <a:schemeClr val="accent1">
                    <a:lumMod val="50000"/>
                  </a:schemeClr>
                </a:solidFill>
                <a:latin typeface="Times New Roman" pitchFamily="18" charset="0"/>
                <a:cs typeface="Times New Roman" pitchFamily="18" charset="0"/>
              </a:rPr>
              <a:t>раннє</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діагностування</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порушень</a:t>
            </a:r>
            <a:r>
              <a:rPr lang="ru-RU" sz="2000" dirty="0" smtClean="0">
                <a:solidFill>
                  <a:schemeClr val="accent1">
                    <a:lumMod val="50000"/>
                  </a:schemeClr>
                </a:solidFill>
                <a:latin typeface="Times New Roman" pitchFamily="18" charset="0"/>
                <a:cs typeface="Times New Roman" pitchFamily="18" charset="0"/>
              </a:rPr>
              <a:t> (на </a:t>
            </a:r>
            <a:r>
              <a:rPr lang="ru-RU" sz="2000" dirty="0" err="1" smtClean="0">
                <a:solidFill>
                  <a:schemeClr val="accent1">
                    <a:lumMod val="50000"/>
                  </a:schemeClr>
                </a:solidFill>
                <a:latin typeface="Times New Roman" pitchFamily="18" charset="0"/>
                <a:cs typeface="Times New Roman" pitchFamily="18" charset="0"/>
              </a:rPr>
              <a:t>першому</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році</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життя</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і</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проведення</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відповідної</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корекційної</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роботи</a:t>
            </a:r>
            <a:r>
              <a:rPr lang="ru-RU" sz="2000" dirty="0" smtClean="0">
                <a:solidFill>
                  <a:schemeClr val="accent1">
                    <a:lumMod val="50000"/>
                  </a:schemeClr>
                </a:solidFill>
                <a:latin typeface="Times New Roman" pitchFamily="18" charset="0"/>
                <a:cs typeface="Times New Roman" pitchFamily="18" charset="0"/>
              </a:rPr>
              <a:t>; </a:t>
            </a:r>
            <a:endParaRPr lang="ru-RU" sz="2000" dirty="0" smtClean="0">
              <a:solidFill>
                <a:schemeClr val="accent1">
                  <a:lumMod val="50000"/>
                </a:schemeClr>
              </a:solidFill>
              <a:latin typeface="Times New Roman" pitchFamily="18" charset="0"/>
              <a:cs typeface="Times New Roman" pitchFamily="18" charset="0"/>
            </a:endParaRPr>
          </a:p>
          <a:p>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бажання</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батьків</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навчати</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дитину</a:t>
            </a:r>
            <a:r>
              <a:rPr lang="ru-RU" sz="2000" dirty="0" smtClean="0">
                <a:solidFill>
                  <a:schemeClr val="accent1">
                    <a:lumMod val="50000"/>
                  </a:schemeClr>
                </a:solidFill>
                <a:latin typeface="Times New Roman" pitchFamily="18" charset="0"/>
                <a:cs typeface="Times New Roman" pitchFamily="18" charset="0"/>
              </a:rPr>
              <a:t> разом </a:t>
            </a:r>
            <a:r>
              <a:rPr lang="ru-RU" sz="2000" dirty="0" err="1" smtClean="0">
                <a:solidFill>
                  <a:schemeClr val="accent1">
                    <a:lumMod val="50000"/>
                  </a:schemeClr>
                </a:solidFill>
                <a:latin typeface="Times New Roman" pitchFamily="18" charset="0"/>
                <a:cs typeface="Times New Roman" pitchFamily="18" charset="0"/>
              </a:rPr>
              <a:t>з</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її</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здоровими</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однолітками</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прагнення</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і</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готовність</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допомагати</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їй</a:t>
            </a:r>
            <a:r>
              <a:rPr lang="ru-RU" sz="2000" dirty="0" smtClean="0">
                <a:solidFill>
                  <a:schemeClr val="accent1">
                    <a:lumMod val="50000"/>
                  </a:schemeClr>
                </a:solidFill>
                <a:latin typeface="Times New Roman" pitchFamily="18" charset="0"/>
                <a:cs typeface="Times New Roman" pitchFamily="18" charset="0"/>
              </a:rPr>
              <a:t> в </a:t>
            </a:r>
            <a:r>
              <a:rPr lang="ru-RU" sz="2000" dirty="0" err="1" smtClean="0">
                <a:solidFill>
                  <a:schemeClr val="accent1">
                    <a:lumMod val="50000"/>
                  </a:schemeClr>
                </a:solidFill>
                <a:latin typeface="Times New Roman" pitchFamily="18" charset="0"/>
                <a:cs typeface="Times New Roman" pitchFamily="18" charset="0"/>
              </a:rPr>
              <a:t>процесі</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спільного</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навчання</a:t>
            </a:r>
            <a:r>
              <a:rPr lang="ru-RU" sz="2000" dirty="0" smtClean="0">
                <a:solidFill>
                  <a:schemeClr val="accent1">
                    <a:lumMod val="50000"/>
                  </a:schemeClr>
                </a:solidFill>
                <a:latin typeface="Times New Roman" pitchFamily="18" charset="0"/>
                <a:cs typeface="Times New Roman" pitchFamily="18" charset="0"/>
              </a:rPr>
              <a:t>;</a:t>
            </a:r>
          </a:p>
          <a:p>
            <a:r>
              <a:rPr lang="ru-RU" sz="2000" dirty="0" smtClean="0">
                <a:solidFill>
                  <a:schemeClr val="accent1">
                    <a:lumMod val="50000"/>
                  </a:schemeClr>
                </a:solidFill>
                <a:latin typeface="Times New Roman" pitchFamily="18" charset="0"/>
                <a:cs typeface="Times New Roman" pitchFamily="18" charset="0"/>
              </a:rPr>
              <a:t> </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забезпечення</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можливості</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надавати</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інтегрованій</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дитині</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ефективну</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кваліфіковану</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корекційну</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допомогу</a:t>
            </a:r>
            <a:r>
              <a:rPr lang="ru-RU" sz="2000" dirty="0" smtClean="0">
                <a:solidFill>
                  <a:schemeClr val="accent1">
                    <a:lumMod val="50000"/>
                  </a:schemeClr>
                </a:solidFill>
                <a:latin typeface="Times New Roman" pitchFamily="18" charset="0"/>
                <a:cs typeface="Times New Roman" pitchFamily="18" charset="0"/>
              </a:rPr>
              <a:t>. </a:t>
            </a:r>
            <a:endParaRPr lang="ru-RU" sz="2000" dirty="0">
              <a:solidFill>
                <a:schemeClr val="accent1">
                  <a:lumMod val="50000"/>
                </a:schemeClr>
              </a:solidFill>
              <a:latin typeface="Times New Roman" pitchFamily="18" charset="0"/>
              <a:cs typeface="Times New Roman" pitchFamily="18" charset="0"/>
            </a:endParaRPr>
          </a:p>
        </p:txBody>
      </p:sp>
      <p:sp>
        <p:nvSpPr>
          <p:cNvPr id="8" name="Прямоугольник 7"/>
          <p:cNvSpPr/>
          <p:nvPr/>
        </p:nvSpPr>
        <p:spPr>
          <a:xfrm>
            <a:off x="214282" y="3500438"/>
            <a:ext cx="8643998" cy="2677656"/>
          </a:xfrm>
          <a:prstGeom prst="rect">
            <a:avLst/>
          </a:prstGeom>
        </p:spPr>
        <p:txBody>
          <a:bodyPr wrap="square">
            <a:spAutoFit/>
          </a:bodyPr>
          <a:lstStyle/>
          <a:p>
            <a:r>
              <a:rPr lang="ru-RU" sz="2400" b="1" dirty="0" smtClean="0">
                <a:solidFill>
                  <a:schemeClr val="accent1">
                    <a:lumMod val="50000"/>
                  </a:schemeClr>
                </a:solidFill>
                <a:latin typeface="Times New Roman" pitchFamily="18" charset="0"/>
                <a:cs typeface="Times New Roman" pitchFamily="18" charset="0"/>
              </a:rPr>
              <a:t>До </a:t>
            </a:r>
            <a:r>
              <a:rPr lang="ru-RU" sz="2400" b="1" dirty="0" err="1" smtClean="0">
                <a:solidFill>
                  <a:schemeClr val="accent1">
                    <a:lumMod val="50000"/>
                  </a:schemeClr>
                </a:solidFill>
                <a:latin typeface="Times New Roman" pitchFamily="18" charset="0"/>
                <a:cs typeface="Times New Roman" pitchFamily="18" charset="0"/>
              </a:rPr>
              <a:t>внутрішніх</a:t>
            </a:r>
            <a:r>
              <a:rPr lang="ru-RU" sz="2400" b="1" dirty="0" smtClean="0">
                <a:solidFill>
                  <a:schemeClr val="accent1">
                    <a:lumMod val="50000"/>
                  </a:schemeClr>
                </a:solidFill>
                <a:latin typeface="Times New Roman" pitchFamily="18" charset="0"/>
                <a:cs typeface="Times New Roman" pitchFamily="18" charset="0"/>
              </a:rPr>
              <a:t> умов </a:t>
            </a:r>
            <a:r>
              <a:rPr lang="ru-RU" sz="2400" b="1" dirty="0" err="1" smtClean="0">
                <a:solidFill>
                  <a:schemeClr val="accent1">
                    <a:lumMod val="50000"/>
                  </a:schemeClr>
                </a:solidFill>
                <a:latin typeface="Times New Roman" pitchFamily="18" charset="0"/>
                <a:cs typeface="Times New Roman" pitchFamily="18" charset="0"/>
              </a:rPr>
              <a:t>відносять</a:t>
            </a:r>
            <a:r>
              <a:rPr lang="ru-RU" sz="2400" b="1" dirty="0" smtClean="0">
                <a:solidFill>
                  <a:schemeClr val="accent1">
                    <a:lumMod val="50000"/>
                  </a:schemeClr>
                </a:solidFill>
                <a:latin typeface="Times New Roman" pitchFamily="18" charset="0"/>
                <a:cs typeface="Times New Roman" pitchFamily="18" charset="0"/>
              </a:rPr>
              <a:t>: </a:t>
            </a:r>
            <a:endParaRPr lang="ru-RU" sz="2400" b="1" dirty="0" smtClean="0">
              <a:solidFill>
                <a:schemeClr val="accent1">
                  <a:lumMod val="50000"/>
                </a:schemeClr>
              </a:solidFill>
              <a:latin typeface="Times New Roman" pitchFamily="18" charset="0"/>
              <a:cs typeface="Times New Roman" pitchFamily="18" charset="0"/>
            </a:endParaRPr>
          </a:p>
          <a:p>
            <a:endParaRPr lang="ru-RU" sz="2400" b="1" dirty="0" smtClean="0">
              <a:solidFill>
                <a:schemeClr val="accent1">
                  <a:lumMod val="50000"/>
                </a:schemeClr>
              </a:solidFill>
              <a:latin typeface="Times New Roman" pitchFamily="18" charset="0"/>
              <a:cs typeface="Times New Roman" pitchFamily="18" charset="0"/>
            </a:endParaRPr>
          </a:p>
          <a:p>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рівень</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психофізичного</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розвитку</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дитини</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чим</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ближчий</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він</a:t>
            </a:r>
            <a:r>
              <a:rPr lang="ru-RU" sz="2000" dirty="0" smtClean="0">
                <a:solidFill>
                  <a:schemeClr val="accent1">
                    <a:lumMod val="50000"/>
                  </a:schemeClr>
                </a:solidFill>
                <a:latin typeface="Times New Roman" pitchFamily="18" charset="0"/>
                <a:cs typeface="Times New Roman" pitchFamily="18" charset="0"/>
              </a:rPr>
              <a:t> до </a:t>
            </a:r>
            <a:r>
              <a:rPr lang="ru-RU" sz="2000" dirty="0" err="1" smtClean="0">
                <a:solidFill>
                  <a:schemeClr val="accent1">
                    <a:lumMod val="50000"/>
                  </a:schemeClr>
                </a:solidFill>
                <a:latin typeface="Times New Roman" pitchFamily="18" charset="0"/>
                <a:cs typeface="Times New Roman" pitchFamily="18" charset="0"/>
              </a:rPr>
              <a:t>норми</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тим</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більша</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можливість</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успішного</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спільного</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навчання</a:t>
            </a:r>
            <a:r>
              <a:rPr lang="ru-RU" sz="2000" dirty="0" smtClean="0">
                <a:solidFill>
                  <a:schemeClr val="accent1">
                    <a:lumMod val="50000"/>
                  </a:schemeClr>
                </a:solidFill>
                <a:latin typeface="Times New Roman" pitchFamily="18" charset="0"/>
                <a:cs typeface="Times New Roman" pitchFamily="18" charset="0"/>
              </a:rPr>
              <a:t>);</a:t>
            </a:r>
          </a:p>
          <a:p>
            <a:r>
              <a:rPr lang="ru-RU" sz="2000" dirty="0" smtClean="0">
                <a:solidFill>
                  <a:schemeClr val="accent1">
                    <a:lumMod val="50000"/>
                  </a:schemeClr>
                </a:solidFill>
                <a:latin typeface="Times New Roman" pitchFamily="18" charset="0"/>
                <a:cs typeface="Times New Roman" pitchFamily="18" charset="0"/>
              </a:rPr>
              <a:t> </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можливість</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дитини</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оволодіти</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загальноосвітньою</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навчальною</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програмою</a:t>
            </a:r>
            <a:r>
              <a:rPr lang="ru-RU" sz="2000" dirty="0" smtClean="0">
                <a:solidFill>
                  <a:schemeClr val="accent1">
                    <a:lumMod val="50000"/>
                  </a:schemeClr>
                </a:solidFill>
                <a:latin typeface="Times New Roman" pitchFamily="18" charset="0"/>
                <a:cs typeface="Times New Roman" pitchFamily="18" charset="0"/>
              </a:rPr>
              <a:t> в </a:t>
            </a:r>
            <a:r>
              <a:rPr lang="ru-RU" sz="2000" dirty="0" err="1" smtClean="0">
                <a:solidFill>
                  <a:schemeClr val="accent1">
                    <a:lumMod val="50000"/>
                  </a:schemeClr>
                </a:solidFill>
                <a:latin typeface="Times New Roman" pitchFamily="18" charset="0"/>
                <a:cs typeface="Times New Roman" pitchFamily="18" charset="0"/>
              </a:rPr>
              <a:t>терміни</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які</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передбачені</a:t>
            </a:r>
            <a:r>
              <a:rPr lang="ru-RU" sz="2000" dirty="0" smtClean="0">
                <a:solidFill>
                  <a:schemeClr val="accent1">
                    <a:lumMod val="50000"/>
                  </a:schemeClr>
                </a:solidFill>
                <a:latin typeface="Times New Roman" pitchFamily="18" charset="0"/>
                <a:cs typeface="Times New Roman" pitchFamily="18" charset="0"/>
              </a:rPr>
              <a:t> для </a:t>
            </a:r>
            <a:r>
              <a:rPr lang="ru-RU" sz="2000" dirty="0" err="1" smtClean="0">
                <a:solidFill>
                  <a:schemeClr val="accent1">
                    <a:lumMod val="50000"/>
                  </a:schemeClr>
                </a:solidFill>
                <a:latin typeface="Times New Roman" pitchFamily="18" charset="0"/>
                <a:cs typeface="Times New Roman" pitchFamily="18" charset="0"/>
              </a:rPr>
              <a:t>дітей</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з</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нормальним</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психофізичним</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розвитком</a:t>
            </a:r>
            <a:r>
              <a:rPr lang="ru-RU" sz="2000" dirty="0" smtClean="0">
                <a:solidFill>
                  <a:schemeClr val="accent1">
                    <a:lumMod val="50000"/>
                  </a:schemeClr>
                </a:solidFill>
                <a:latin typeface="Times New Roman" pitchFamily="18" charset="0"/>
                <a:cs typeface="Times New Roman" pitchFamily="18" charset="0"/>
              </a:rPr>
              <a:t>; </a:t>
            </a:r>
            <a:endParaRPr lang="ru-RU" sz="2000" dirty="0" smtClean="0">
              <a:solidFill>
                <a:schemeClr val="accent1">
                  <a:lumMod val="50000"/>
                </a:schemeClr>
              </a:solidFill>
              <a:latin typeface="Times New Roman" pitchFamily="18" charset="0"/>
              <a:cs typeface="Times New Roman" pitchFamily="18" charset="0"/>
            </a:endParaRPr>
          </a:p>
          <a:p>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психологічна</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готовність</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дитини</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з</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відхиленнями</a:t>
            </a:r>
            <a:r>
              <a:rPr lang="ru-RU" sz="2000" dirty="0" smtClean="0">
                <a:solidFill>
                  <a:schemeClr val="accent1">
                    <a:lumMod val="50000"/>
                  </a:schemeClr>
                </a:solidFill>
                <a:latin typeface="Times New Roman" pitchFamily="18" charset="0"/>
                <a:cs typeface="Times New Roman" pitchFamily="18" charset="0"/>
              </a:rPr>
              <a:t> у </a:t>
            </a:r>
            <a:r>
              <a:rPr lang="ru-RU" sz="2000" dirty="0" err="1" smtClean="0">
                <a:solidFill>
                  <a:schemeClr val="accent1">
                    <a:lumMod val="50000"/>
                  </a:schemeClr>
                </a:solidFill>
                <a:latin typeface="Times New Roman" pitchFamily="18" charset="0"/>
                <a:cs typeface="Times New Roman" pitchFamily="18" charset="0"/>
              </a:rPr>
              <a:t>розвитку</a:t>
            </a:r>
            <a:r>
              <a:rPr lang="ru-RU" sz="2000" dirty="0" smtClean="0">
                <a:solidFill>
                  <a:schemeClr val="accent1">
                    <a:lumMod val="50000"/>
                  </a:schemeClr>
                </a:solidFill>
                <a:latin typeface="Times New Roman" pitchFamily="18" charset="0"/>
                <a:cs typeface="Times New Roman" pitchFamily="18" charset="0"/>
              </a:rPr>
              <a:t> до </a:t>
            </a:r>
            <a:r>
              <a:rPr lang="ru-RU" sz="2000" dirty="0" err="1" smtClean="0">
                <a:solidFill>
                  <a:schemeClr val="accent1">
                    <a:lumMod val="50000"/>
                  </a:schemeClr>
                </a:solidFill>
                <a:latin typeface="Times New Roman" pitchFamily="18" charset="0"/>
                <a:cs typeface="Times New Roman" pitchFamily="18" charset="0"/>
              </a:rPr>
              <a:t>інклюзивного</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навчання</a:t>
            </a:r>
            <a:r>
              <a:rPr lang="ru-RU" sz="2000" dirty="0" smtClean="0">
                <a:solidFill>
                  <a:schemeClr val="accent1">
                    <a:lumMod val="50000"/>
                  </a:schemeClr>
                </a:solidFill>
                <a:latin typeface="Times New Roman" pitchFamily="18" charset="0"/>
                <a:cs typeface="Times New Roman" pitchFamily="18" charset="0"/>
              </a:rPr>
              <a:t>. </a:t>
            </a:r>
            <a:endParaRPr lang="ru-RU" sz="2000" dirty="0">
              <a:solidFill>
                <a:schemeClr val="accent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6404134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Содержимое 12" descr="fon_svet_polosy_pyatna_odnotonnyy_43981_2560x1600.jpg"/>
          <p:cNvPicPr>
            <a:picLocks noGrp="1" noChangeAspect="1"/>
          </p:cNvPicPr>
          <p:nvPr>
            <p:ph idx="1"/>
          </p:nvPr>
        </p:nvPicPr>
        <p:blipFill>
          <a:blip r:embed="rId2"/>
          <a:stretch>
            <a:fillRect/>
          </a:stretch>
        </p:blipFill>
        <p:spPr>
          <a:xfrm>
            <a:off x="0" y="0"/>
            <a:ext cx="9144000" cy="6858000"/>
          </a:xfrm>
        </p:spPr>
      </p:pic>
      <p:sp>
        <p:nvSpPr>
          <p:cNvPr id="6" name="Заголовок 5"/>
          <p:cNvSpPr>
            <a:spLocks noGrp="1"/>
          </p:cNvSpPr>
          <p:nvPr>
            <p:ph type="title"/>
          </p:nvPr>
        </p:nvSpPr>
        <p:spPr>
          <a:xfrm>
            <a:off x="457200" y="274638"/>
            <a:ext cx="8229600" cy="654032"/>
          </a:xfrm>
        </p:spPr>
        <p:txBody>
          <a:bodyPr>
            <a:normAutofit/>
          </a:bodyPr>
          <a:lstStyle/>
          <a:p>
            <a:r>
              <a:rPr lang="uk-UA" sz="2800" dirty="0" smtClean="0">
                <a:solidFill>
                  <a:schemeClr val="accent1">
                    <a:lumMod val="50000"/>
                  </a:schemeClr>
                </a:solidFill>
                <a:latin typeface="Times New Roman" pitchFamily="18" charset="0"/>
                <a:cs typeface="Times New Roman" pitchFamily="18" charset="0"/>
              </a:rPr>
              <a:t>Висновок:</a:t>
            </a:r>
            <a:endParaRPr lang="ru-RU" sz="2800" dirty="0">
              <a:solidFill>
                <a:schemeClr val="accent1">
                  <a:lumMod val="50000"/>
                </a:schemeClr>
              </a:solidFill>
              <a:latin typeface="Times New Roman" pitchFamily="18" charset="0"/>
              <a:cs typeface="Times New Roman" pitchFamily="18" charset="0"/>
            </a:endParaRPr>
          </a:p>
        </p:txBody>
      </p:sp>
      <p:sp>
        <p:nvSpPr>
          <p:cNvPr id="4" name="Прямоугольник 3"/>
          <p:cNvSpPr/>
          <p:nvPr/>
        </p:nvSpPr>
        <p:spPr>
          <a:xfrm>
            <a:off x="357158" y="1071547"/>
            <a:ext cx="8358246" cy="2554545"/>
          </a:xfrm>
          <a:prstGeom prst="rect">
            <a:avLst/>
          </a:prstGeom>
        </p:spPr>
        <p:txBody>
          <a:bodyPr wrap="square">
            <a:spAutoFit/>
          </a:bodyPr>
          <a:lstStyle/>
          <a:p>
            <a:pPr algn="just"/>
            <a:endParaRPr lang="ru-RU" sz="2000" dirty="0" smtClean="0">
              <a:solidFill>
                <a:schemeClr val="accent1">
                  <a:lumMod val="50000"/>
                </a:schemeClr>
              </a:solidFill>
              <a:latin typeface="Times New Roman" pitchFamily="18" charset="0"/>
              <a:cs typeface="Times New Roman" pitchFamily="18" charset="0"/>
            </a:endParaRPr>
          </a:p>
          <a:p>
            <a:pPr algn="just"/>
            <a:r>
              <a:rPr lang="ru-RU" sz="2000" dirty="0" err="1" smtClean="0">
                <a:solidFill>
                  <a:schemeClr val="accent1">
                    <a:lumMod val="50000"/>
                  </a:schemeClr>
                </a:solidFill>
                <a:latin typeface="Times New Roman" pitchFamily="18" charset="0"/>
                <a:cs typeface="Times New Roman" pitchFamily="18" charset="0"/>
              </a:rPr>
              <a:t>Впровадження</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інклюзивної</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форми</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навчання</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потребує</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зміни</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акцентів</a:t>
            </a:r>
            <a:r>
              <a:rPr lang="ru-RU" sz="2000" dirty="0" smtClean="0">
                <a:solidFill>
                  <a:schemeClr val="accent1">
                    <a:lumMod val="50000"/>
                  </a:schemeClr>
                </a:solidFill>
                <a:latin typeface="Times New Roman" pitchFamily="18" charset="0"/>
                <a:cs typeface="Times New Roman" pitchFamily="18" charset="0"/>
              </a:rPr>
              <a:t> у </a:t>
            </a:r>
            <a:r>
              <a:rPr lang="ru-RU" sz="2000" dirty="0" err="1" smtClean="0">
                <a:solidFill>
                  <a:schemeClr val="accent1">
                    <a:lumMod val="50000"/>
                  </a:schemeClr>
                </a:solidFill>
                <a:latin typeface="Times New Roman" pitchFamily="18" charset="0"/>
                <a:cs typeface="Times New Roman" pitchFamily="18" charset="0"/>
              </a:rPr>
              <a:t>напрямку</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більшої</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відкритості</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й</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функціонування</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формування</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у</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педагогічного</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колективу</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готовності</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прийняти</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відповідальність</a:t>
            </a:r>
            <a:r>
              <a:rPr lang="ru-RU" sz="2000" dirty="0" smtClean="0">
                <a:solidFill>
                  <a:schemeClr val="accent1">
                    <a:lumMod val="50000"/>
                  </a:schemeClr>
                </a:solidFill>
                <a:latin typeface="Times New Roman" pitchFamily="18" charset="0"/>
                <a:cs typeface="Times New Roman" pitchFamily="18" charset="0"/>
              </a:rPr>
              <a:t> за тих </a:t>
            </a:r>
            <a:r>
              <a:rPr lang="ru-RU" sz="2000" dirty="0" err="1" smtClean="0">
                <a:solidFill>
                  <a:schemeClr val="accent1">
                    <a:lumMod val="50000"/>
                  </a:schemeClr>
                </a:solidFill>
                <a:latin typeface="Times New Roman" pitchFamily="18" charset="0"/>
                <a:cs typeface="Times New Roman" pitchFamily="18" charset="0"/>
              </a:rPr>
              <a:t>дітей</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яким</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необхідно</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надавати</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корекційно-розвивальну</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допомогу</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створювати</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умови</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моделі</a:t>
            </a:r>
            <a:r>
              <a:rPr lang="ru-RU" sz="2000" dirty="0" smtClean="0">
                <a:solidFill>
                  <a:schemeClr val="accent1">
                    <a:lumMod val="50000"/>
                  </a:schemeClr>
                </a:solidFill>
                <a:latin typeface="Times New Roman" pitchFamily="18" charset="0"/>
                <a:cs typeface="Times New Roman" pitchFamily="18" charset="0"/>
              </a:rPr>
              <a:t> та </a:t>
            </a:r>
            <a:r>
              <a:rPr lang="ru-RU" sz="2000" dirty="0" err="1" smtClean="0">
                <a:solidFill>
                  <a:schemeClr val="accent1">
                    <a:lumMod val="50000"/>
                  </a:schemeClr>
                </a:solidFill>
                <a:latin typeface="Times New Roman" pitchFamily="18" charset="0"/>
                <a:cs typeface="Times New Roman" pitchFamily="18" charset="0"/>
              </a:rPr>
              <a:t>технології</a:t>
            </a:r>
            <a:r>
              <a:rPr lang="ru-RU" sz="2000" dirty="0" smtClean="0">
                <a:solidFill>
                  <a:schemeClr val="accent1">
                    <a:lumMod val="50000"/>
                  </a:schemeClr>
                </a:solidFill>
                <a:latin typeface="Times New Roman" pitchFamily="18" charset="0"/>
                <a:cs typeface="Times New Roman" pitchFamily="18" charset="0"/>
              </a:rPr>
              <a:t> для </a:t>
            </a:r>
            <a:r>
              <a:rPr lang="ru-RU" sz="2000" dirty="0" err="1" smtClean="0">
                <a:solidFill>
                  <a:schemeClr val="accent1">
                    <a:lumMod val="50000"/>
                  </a:schemeClr>
                </a:solidFill>
                <a:latin typeface="Times New Roman" pitchFamily="18" charset="0"/>
                <a:cs typeface="Times New Roman" pitchFamily="18" charset="0"/>
              </a:rPr>
              <a:t>реалізації</a:t>
            </a:r>
            <a:r>
              <a:rPr lang="ru-RU" sz="2000" dirty="0" smtClean="0">
                <a:solidFill>
                  <a:schemeClr val="accent1">
                    <a:lumMod val="50000"/>
                  </a:schemeClr>
                </a:solidFill>
                <a:latin typeface="Times New Roman" pitchFamily="18" charset="0"/>
                <a:cs typeface="Times New Roman" pitchFamily="18" charset="0"/>
              </a:rPr>
              <a:t> комплексного </a:t>
            </a:r>
            <a:r>
              <a:rPr lang="ru-RU" sz="2000" dirty="0" err="1" smtClean="0">
                <a:solidFill>
                  <a:schemeClr val="accent1">
                    <a:lumMod val="50000"/>
                  </a:schemeClr>
                </a:solidFill>
                <a:latin typeface="Times New Roman" pitchFamily="18" charset="0"/>
                <a:cs typeface="Times New Roman" pitchFamily="18" charset="0"/>
              </a:rPr>
              <a:t>психолого-педагогічного</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і</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медико-соціального</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супроводу</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дітей</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які</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виховуються</a:t>
            </a:r>
            <a:r>
              <a:rPr lang="ru-RU" sz="2000" dirty="0" smtClean="0">
                <a:solidFill>
                  <a:schemeClr val="accent1">
                    <a:lumMod val="50000"/>
                  </a:schemeClr>
                </a:solidFill>
                <a:latin typeface="Times New Roman" pitchFamily="18" charset="0"/>
                <a:cs typeface="Times New Roman" pitchFamily="18" charset="0"/>
              </a:rPr>
              <a:t> </a:t>
            </a:r>
            <a:r>
              <a:rPr lang="ru-RU" sz="2000" dirty="0" smtClean="0">
                <a:solidFill>
                  <a:schemeClr val="accent1">
                    <a:lumMod val="50000"/>
                  </a:schemeClr>
                </a:solidFill>
                <a:latin typeface="Times New Roman" pitchFamily="18" charset="0"/>
                <a:cs typeface="Times New Roman" pitchFamily="18" charset="0"/>
              </a:rPr>
              <a:t>та </a:t>
            </a:r>
            <a:r>
              <a:rPr lang="ru-RU" sz="2000" dirty="0" err="1" smtClean="0">
                <a:solidFill>
                  <a:schemeClr val="accent1">
                    <a:lumMod val="50000"/>
                  </a:schemeClr>
                </a:solidFill>
                <a:latin typeface="Times New Roman" pitchFamily="18" charset="0"/>
                <a:cs typeface="Times New Roman" pitchFamily="18" charset="0"/>
              </a:rPr>
              <a:t>навчаються</a:t>
            </a:r>
            <a:r>
              <a:rPr lang="ru-RU" sz="2000" dirty="0" smtClean="0">
                <a:solidFill>
                  <a:schemeClr val="accent1">
                    <a:lumMod val="50000"/>
                  </a:schemeClr>
                </a:solidFill>
                <a:latin typeface="Times New Roman" pitchFamily="18" charset="0"/>
                <a:cs typeface="Times New Roman" pitchFamily="18" charset="0"/>
              </a:rPr>
              <a:t> в </a:t>
            </a:r>
            <a:r>
              <a:rPr lang="ru-RU" sz="2000" dirty="0" err="1" smtClean="0">
                <a:solidFill>
                  <a:schemeClr val="accent1">
                    <a:lumMod val="50000"/>
                  </a:schemeClr>
                </a:solidFill>
                <a:latin typeface="Times New Roman" pitchFamily="18" charset="0"/>
                <a:cs typeface="Times New Roman" pitchFamily="18" charset="0"/>
              </a:rPr>
              <a:t>звичайних</a:t>
            </a:r>
            <a:r>
              <a:rPr lang="ru-RU" sz="2000" dirty="0" smtClean="0">
                <a:solidFill>
                  <a:schemeClr val="accent1">
                    <a:lumMod val="50000"/>
                  </a:schemeClr>
                </a:solidFill>
                <a:latin typeface="Times New Roman" pitchFamily="18" charset="0"/>
                <a:cs typeface="Times New Roman" pitchFamily="18" charset="0"/>
              </a:rPr>
              <a:t> садках </a:t>
            </a:r>
            <a:r>
              <a:rPr lang="ru-RU" sz="2000" dirty="0" err="1" smtClean="0">
                <a:solidFill>
                  <a:schemeClr val="accent1">
                    <a:lumMod val="50000"/>
                  </a:schemeClr>
                </a:solidFill>
                <a:latin typeface="Times New Roman" pitchFamily="18" charset="0"/>
                <a:cs typeface="Times New Roman" pitchFamily="18" charset="0"/>
              </a:rPr>
              <a:t>і</a:t>
            </a:r>
            <a:r>
              <a:rPr lang="ru-RU" sz="2000" dirty="0" smtClean="0">
                <a:solidFill>
                  <a:schemeClr val="accent1">
                    <a:lumMod val="50000"/>
                  </a:schemeClr>
                </a:solidFill>
                <a:latin typeface="Times New Roman" pitchFamily="18" charset="0"/>
                <a:cs typeface="Times New Roman" pitchFamily="18" charset="0"/>
              </a:rPr>
              <a:t> школах. </a:t>
            </a:r>
            <a:endParaRPr lang="ru-RU" sz="2000" dirty="0">
              <a:solidFill>
                <a:schemeClr val="accent1">
                  <a:lumMod val="50000"/>
                </a:schemeClr>
              </a:solidFill>
              <a:latin typeface="Times New Roman" pitchFamily="18" charset="0"/>
              <a:cs typeface="Times New Roman" pitchFamily="18" charset="0"/>
            </a:endParaRPr>
          </a:p>
        </p:txBody>
      </p:sp>
      <p:pic>
        <p:nvPicPr>
          <p:cNvPr id="5" name="Рисунок 4" descr="бв38.gif"/>
          <p:cNvPicPr>
            <a:picLocks noChangeAspect="1"/>
          </p:cNvPicPr>
          <p:nvPr/>
        </p:nvPicPr>
        <p:blipFill>
          <a:blip r:embed="rId3"/>
          <a:stretch>
            <a:fillRect/>
          </a:stretch>
        </p:blipFill>
        <p:spPr>
          <a:xfrm>
            <a:off x="357158" y="4143380"/>
            <a:ext cx="2642364" cy="2286016"/>
          </a:xfrm>
          <a:prstGeom prst="rect">
            <a:avLst/>
          </a:prstGeom>
        </p:spPr>
      </p:pic>
      <p:pic>
        <p:nvPicPr>
          <p:cNvPr id="7" name="Рисунок 6" descr="бв8.jpg"/>
          <p:cNvPicPr>
            <a:picLocks noChangeAspect="1"/>
          </p:cNvPicPr>
          <p:nvPr/>
        </p:nvPicPr>
        <p:blipFill>
          <a:blip r:embed="rId4">
            <a:clrChange>
              <a:clrFrom>
                <a:srgbClr val="FFFFFF"/>
              </a:clrFrom>
              <a:clrTo>
                <a:srgbClr val="FFFFFF">
                  <a:alpha val="0"/>
                </a:srgbClr>
              </a:clrTo>
            </a:clrChange>
          </a:blip>
          <a:stretch>
            <a:fillRect/>
          </a:stretch>
        </p:blipFill>
        <p:spPr>
          <a:xfrm rot="16598366">
            <a:off x="5846487" y="3636400"/>
            <a:ext cx="3711781" cy="2470654"/>
          </a:xfrm>
          <a:prstGeom prst="rect">
            <a:avLst/>
          </a:prstGeom>
        </p:spPr>
      </p:pic>
    </p:spTree>
    <p:extLst>
      <p:ext uri="{BB962C8B-B14F-4D97-AF65-F5344CB8AC3E}">
        <p14:creationId xmlns:p14="http://schemas.microsoft.com/office/powerpoint/2010/main" xmlns="" val="26404134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Содержимое 12" descr="fon_svet_polosy_pyatna_odnotonnyy_43981_2560x1600.jpg"/>
          <p:cNvPicPr>
            <a:picLocks noGrp="1" noChangeAspect="1"/>
          </p:cNvPicPr>
          <p:nvPr>
            <p:ph idx="1"/>
          </p:nvPr>
        </p:nvPicPr>
        <p:blipFill>
          <a:blip r:embed="rId2"/>
          <a:stretch>
            <a:fillRect/>
          </a:stretch>
        </p:blipFill>
        <p:spPr>
          <a:xfrm>
            <a:off x="0" y="0"/>
            <a:ext cx="9144000" cy="6858000"/>
          </a:xfrm>
        </p:spPr>
      </p:pic>
      <p:pic>
        <p:nvPicPr>
          <p:cNvPr id="4" name="Picture 5" descr="D:\ЛВЗ\ПРЕЗЕНТАЦІЇ\kids-29730_640.png"/>
          <p:cNvPicPr>
            <a:picLocks noChangeAspect="1" noChangeArrowheads="1"/>
          </p:cNvPicPr>
          <p:nvPr/>
        </p:nvPicPr>
        <p:blipFill>
          <a:blip r:embed="rId3"/>
          <a:srcRect/>
          <a:stretch>
            <a:fillRect/>
          </a:stretch>
        </p:blipFill>
        <p:spPr bwMode="auto">
          <a:xfrm>
            <a:off x="0" y="142852"/>
            <a:ext cx="9144000" cy="5643602"/>
          </a:xfrm>
          <a:prstGeom prst="rect">
            <a:avLst/>
          </a:prstGeom>
          <a:noFill/>
        </p:spPr>
      </p:pic>
      <p:pic>
        <p:nvPicPr>
          <p:cNvPr id="5" name="Picture 6" descr="D:\ЛВЗ\ПРЕЗЕНТАЦІЇ\Елементи\socialno-nravstvennoe-vospitanie-1.jpg"/>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857489" y="428604"/>
            <a:ext cx="2857520" cy="2357454"/>
          </a:xfrm>
          <a:prstGeom prst="rect">
            <a:avLst/>
          </a:prstGeom>
          <a:noFill/>
        </p:spPr>
      </p:pic>
      <p:sp>
        <p:nvSpPr>
          <p:cNvPr id="7" name="TextBox 6"/>
          <p:cNvSpPr txBox="1"/>
          <p:nvPr/>
        </p:nvSpPr>
        <p:spPr>
          <a:xfrm>
            <a:off x="1071538" y="5786454"/>
            <a:ext cx="7093701" cy="707886"/>
          </a:xfrm>
          <a:prstGeom prst="rect">
            <a:avLst/>
          </a:prstGeom>
          <a:noFill/>
        </p:spPr>
        <p:txBody>
          <a:bodyPr wrap="square" rtlCol="0">
            <a:spAutoFit/>
          </a:bodyPr>
          <a:lstStyle/>
          <a:p>
            <a:pPr algn="ctr"/>
            <a:r>
              <a:rPr lang="uk-UA" sz="2000" b="1" dirty="0" smtClean="0">
                <a:solidFill>
                  <a:schemeClr val="accent1">
                    <a:lumMod val="50000"/>
                  </a:schemeClr>
                </a:solidFill>
                <a:latin typeface="Times New Roman" pitchFamily="18" charset="0"/>
                <a:cs typeface="Times New Roman" pitchFamily="18" charset="0"/>
              </a:rPr>
              <a:t>Куп</a:t>
            </a:r>
            <a:r>
              <a:rPr lang="en-US" sz="2000" b="1" dirty="0" smtClean="0">
                <a:solidFill>
                  <a:schemeClr val="accent1">
                    <a:lumMod val="50000"/>
                  </a:schemeClr>
                </a:solidFill>
                <a:latin typeface="Times New Roman" pitchFamily="18" charset="0"/>
                <a:cs typeface="Times New Roman" pitchFamily="18" charset="0"/>
              </a:rPr>
              <a:t>’</a:t>
            </a:r>
            <a:r>
              <a:rPr lang="uk-UA" sz="2000" b="1" dirty="0" err="1" smtClean="0">
                <a:solidFill>
                  <a:schemeClr val="accent1">
                    <a:lumMod val="50000"/>
                  </a:schemeClr>
                </a:solidFill>
                <a:latin typeface="Times New Roman" pitchFamily="18" charset="0"/>
                <a:cs typeface="Times New Roman" pitchFamily="18" charset="0"/>
              </a:rPr>
              <a:t>янський</a:t>
            </a:r>
            <a:r>
              <a:rPr lang="uk-UA" sz="2000" b="1" dirty="0" smtClean="0">
                <a:solidFill>
                  <a:schemeClr val="accent1">
                    <a:lumMod val="50000"/>
                  </a:schemeClr>
                </a:solidFill>
                <a:latin typeface="Times New Roman" pitchFamily="18" charset="0"/>
                <a:cs typeface="Times New Roman" pitchFamily="18" charset="0"/>
              </a:rPr>
              <a:t> інклюзивно-ресурсний центр</a:t>
            </a:r>
          </a:p>
          <a:p>
            <a:pPr algn="ctr"/>
            <a:r>
              <a:rPr lang="en-US" sz="2000" b="1" dirty="0" smtClean="0">
                <a:solidFill>
                  <a:schemeClr val="accent1">
                    <a:lumMod val="50000"/>
                  </a:schemeClr>
                </a:solidFill>
                <a:latin typeface="Times New Roman" pitchFamily="18" charset="0"/>
                <a:cs typeface="Times New Roman" pitchFamily="18" charset="0"/>
              </a:rPr>
              <a:t>E-mail: kupirc@ukr.net</a:t>
            </a:r>
            <a:endParaRPr lang="ru-RU" sz="2000" b="1" dirty="0">
              <a:solidFill>
                <a:schemeClr val="accent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6404134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Содержимое 12" descr="fon_svet_polosy_pyatna_odnotonnyy_43981_2560x1600.jpg"/>
          <p:cNvPicPr>
            <a:picLocks noGrp="1" noChangeAspect="1"/>
          </p:cNvPicPr>
          <p:nvPr>
            <p:ph idx="1"/>
          </p:nvPr>
        </p:nvPicPr>
        <p:blipFill>
          <a:blip r:embed="rId2"/>
          <a:stretch>
            <a:fillRect/>
          </a:stretch>
        </p:blipFill>
        <p:spPr>
          <a:xfrm>
            <a:off x="1" y="0"/>
            <a:ext cx="9144000" cy="6858000"/>
          </a:xfrm>
        </p:spPr>
      </p:pic>
      <p:sp>
        <p:nvSpPr>
          <p:cNvPr id="2" name="Заголовок 1"/>
          <p:cNvSpPr>
            <a:spLocks noGrp="1"/>
          </p:cNvSpPr>
          <p:nvPr>
            <p:ph type="title"/>
          </p:nvPr>
        </p:nvSpPr>
        <p:spPr>
          <a:xfrm>
            <a:off x="457200" y="274637"/>
            <a:ext cx="8229600" cy="796909"/>
          </a:xfrm>
        </p:spPr>
        <p:txBody>
          <a:bodyPr>
            <a:normAutofit/>
          </a:bodyPr>
          <a:lstStyle/>
          <a:p>
            <a:r>
              <a:rPr lang="ru-RU" sz="3200" b="1" dirty="0" err="1" smtClean="0">
                <a:solidFill>
                  <a:schemeClr val="tx2">
                    <a:lumMod val="75000"/>
                  </a:schemeClr>
                </a:solidFill>
                <a:latin typeface="Times New Roman" panose="02020603050405020304" pitchFamily="18" charset="0"/>
                <a:cs typeface="Times New Roman" panose="02020603050405020304" pitchFamily="18" charset="0"/>
              </a:rPr>
              <a:t>Нормативно-правова</a:t>
            </a:r>
            <a:r>
              <a:rPr lang="ru-RU" sz="3200" b="1" dirty="0" smtClean="0">
                <a:solidFill>
                  <a:schemeClr val="tx2">
                    <a:lumMod val="75000"/>
                  </a:schemeClr>
                </a:solidFill>
                <a:latin typeface="Times New Roman" panose="02020603050405020304" pitchFamily="18" charset="0"/>
                <a:cs typeface="Times New Roman" panose="02020603050405020304" pitchFamily="18" charset="0"/>
              </a:rPr>
              <a:t> </a:t>
            </a:r>
            <a:r>
              <a:rPr lang="ru-RU" sz="3200" b="1" dirty="0" smtClean="0">
                <a:solidFill>
                  <a:schemeClr val="tx2">
                    <a:lumMod val="75000"/>
                  </a:schemeClr>
                </a:solidFill>
                <a:latin typeface="Times New Roman" panose="02020603050405020304" pitchFamily="18" charset="0"/>
                <a:cs typeface="Times New Roman" panose="02020603050405020304" pitchFamily="18" charset="0"/>
              </a:rPr>
              <a:t>база</a:t>
            </a:r>
            <a:endParaRPr lang="en-US" sz="3200" b="1"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285720" y="1000108"/>
            <a:ext cx="8643998" cy="5909310"/>
          </a:xfrm>
          <a:prstGeom prst="rect">
            <a:avLst/>
          </a:prstGeom>
          <a:noFill/>
        </p:spPr>
        <p:txBody>
          <a:bodyPr wrap="square" rtlCol="0">
            <a:spAutoFit/>
          </a:bodyPr>
          <a:lstStyle/>
          <a:p>
            <a:pPr marL="342900" indent="-342900">
              <a:buAutoNum type="arabicPeriod"/>
            </a:pPr>
            <a:endParaRPr lang="uk-UA" b="1" dirty="0" smtClean="0">
              <a:solidFill>
                <a:schemeClr val="tx2">
                  <a:lumMod val="75000"/>
                </a:schemeClr>
              </a:solidFill>
              <a:latin typeface="Times New Roman" pitchFamily="18" charset="0"/>
              <a:cs typeface="Times New Roman" pitchFamily="18" charset="0"/>
            </a:endParaRPr>
          </a:p>
          <a:p>
            <a:pPr marL="342900" indent="-342900">
              <a:buAutoNum type="arabicPeriod"/>
            </a:pPr>
            <a:endParaRPr lang="uk-UA" b="1" dirty="0" smtClean="0">
              <a:solidFill>
                <a:schemeClr val="tx2">
                  <a:lumMod val="75000"/>
                </a:schemeClr>
              </a:solidFill>
              <a:latin typeface="Times New Roman" pitchFamily="18" charset="0"/>
              <a:cs typeface="Times New Roman" pitchFamily="18" charset="0"/>
            </a:endParaRPr>
          </a:p>
          <a:p>
            <a:pPr marL="342900" indent="-342900" algn="just">
              <a:buAutoNum type="arabicPeriod"/>
            </a:pPr>
            <a:r>
              <a:rPr lang="uk-UA" b="1" dirty="0" smtClean="0">
                <a:solidFill>
                  <a:schemeClr val="tx2">
                    <a:lumMod val="75000"/>
                  </a:schemeClr>
                </a:solidFill>
                <a:latin typeface="Times New Roman" pitchFamily="18" charset="0"/>
                <a:cs typeface="Times New Roman" pitchFamily="18" charset="0"/>
              </a:rPr>
              <a:t>Наказ </a:t>
            </a:r>
            <a:r>
              <a:rPr lang="ru-RU" b="1" dirty="0" smtClean="0">
                <a:solidFill>
                  <a:schemeClr val="tx2">
                    <a:lumMod val="75000"/>
                  </a:schemeClr>
                </a:solidFill>
                <a:latin typeface="Times New Roman" pitchFamily="18" charset="0"/>
                <a:cs typeface="Times New Roman" pitchFamily="18" charset="0"/>
              </a:rPr>
              <a:t> </a:t>
            </a:r>
            <a:r>
              <a:rPr lang="uk-UA" b="1" dirty="0" smtClean="0">
                <a:solidFill>
                  <a:schemeClr val="tx2">
                    <a:lumMod val="75000"/>
                  </a:schemeClr>
                </a:solidFill>
                <a:latin typeface="Times New Roman" pitchFamily="18" charset="0"/>
                <a:cs typeface="Times New Roman" pitchFamily="18" charset="0"/>
              </a:rPr>
              <a:t>від </a:t>
            </a:r>
            <a:r>
              <a:rPr lang="uk-UA" b="1" dirty="0" smtClean="0">
                <a:solidFill>
                  <a:schemeClr val="tx2">
                    <a:lumMod val="75000"/>
                  </a:schemeClr>
                </a:solidFill>
                <a:latin typeface="Times New Roman" pitchFamily="18" charset="0"/>
                <a:cs typeface="Times New Roman" pitchFamily="18" charset="0"/>
              </a:rPr>
              <a:t>08.06.2018 </a:t>
            </a:r>
            <a:r>
              <a:rPr lang="uk-UA" b="1" dirty="0" smtClean="0">
                <a:solidFill>
                  <a:schemeClr val="tx2">
                    <a:lumMod val="75000"/>
                  </a:schemeClr>
                </a:solidFill>
                <a:latin typeface="Times New Roman" pitchFamily="18" charset="0"/>
                <a:cs typeface="Times New Roman" pitchFamily="18" charset="0"/>
              </a:rPr>
              <a:t>року</a:t>
            </a:r>
            <a:r>
              <a:rPr lang="ru-RU" b="1" dirty="0" smtClean="0">
                <a:solidFill>
                  <a:schemeClr val="tx2">
                    <a:lumMod val="75000"/>
                  </a:schemeClr>
                </a:solidFill>
                <a:latin typeface="Times New Roman" pitchFamily="18" charset="0"/>
                <a:cs typeface="Times New Roman" pitchFamily="18" charset="0"/>
              </a:rPr>
              <a:t> </a:t>
            </a:r>
            <a:r>
              <a:rPr lang="uk-UA" b="1" dirty="0" smtClean="0">
                <a:solidFill>
                  <a:schemeClr val="tx2">
                    <a:lumMod val="75000"/>
                  </a:schemeClr>
                </a:solidFill>
                <a:latin typeface="Times New Roman" pitchFamily="18" charset="0"/>
                <a:cs typeface="Times New Roman" pitchFamily="18" charset="0"/>
              </a:rPr>
              <a:t>№ 609 </a:t>
            </a:r>
            <a:r>
              <a:rPr lang="uk-UA" b="1" dirty="0" smtClean="0">
                <a:solidFill>
                  <a:schemeClr val="tx2">
                    <a:lumMod val="75000"/>
                  </a:schemeClr>
                </a:solidFill>
                <a:latin typeface="Times New Roman" pitchFamily="18" charset="0"/>
                <a:cs typeface="Times New Roman" pitchFamily="18" charset="0"/>
              </a:rPr>
              <a:t>“ </a:t>
            </a:r>
            <a:r>
              <a:rPr lang="uk-UA" b="1" dirty="0" err="1" smtClean="0">
                <a:solidFill>
                  <a:schemeClr val="tx2">
                    <a:lumMod val="75000"/>
                  </a:schemeClr>
                </a:solidFill>
                <a:latin typeface="Times New Roman" pitchFamily="18" charset="0"/>
                <a:cs typeface="Times New Roman" pitchFamily="18" charset="0"/>
              </a:rPr>
              <a:t>Пpo</a:t>
            </a:r>
            <a:r>
              <a:rPr lang="uk-UA" b="1" dirty="0" smtClean="0">
                <a:solidFill>
                  <a:schemeClr val="tx2">
                    <a:lumMod val="75000"/>
                  </a:schemeClr>
                </a:solidFill>
                <a:latin typeface="Times New Roman" pitchFamily="18" charset="0"/>
                <a:cs typeface="Times New Roman" pitchFamily="18" charset="0"/>
              </a:rPr>
              <a:t> </a:t>
            </a:r>
            <a:r>
              <a:rPr lang="uk-UA" b="1" dirty="0" smtClean="0">
                <a:solidFill>
                  <a:schemeClr val="tx2">
                    <a:lumMod val="75000"/>
                  </a:schemeClr>
                </a:solidFill>
                <a:latin typeface="Times New Roman" pitchFamily="18" charset="0"/>
                <a:cs typeface="Times New Roman" pitchFamily="18" charset="0"/>
              </a:rPr>
              <a:t>затвердження Примірного положення про команду психолого-педагогічного супроводу дитини з особливими освітніми потребами в закладі загальної середньої та дошкільної </a:t>
            </a:r>
            <a:r>
              <a:rPr lang="uk-UA" b="1" dirty="0" smtClean="0">
                <a:solidFill>
                  <a:schemeClr val="tx2">
                    <a:lumMod val="75000"/>
                  </a:schemeClr>
                </a:solidFill>
                <a:latin typeface="Times New Roman" pitchFamily="18" charset="0"/>
                <a:cs typeface="Times New Roman" pitchFamily="18" charset="0"/>
              </a:rPr>
              <a:t> </a:t>
            </a:r>
            <a:r>
              <a:rPr lang="uk-UA" b="1" dirty="0" err="1" smtClean="0">
                <a:solidFill>
                  <a:schemeClr val="tx2">
                    <a:lumMod val="75000"/>
                  </a:schemeClr>
                </a:solidFill>
                <a:latin typeface="Times New Roman" pitchFamily="18" charset="0"/>
                <a:cs typeface="Times New Roman" pitchFamily="18" charset="0"/>
              </a:rPr>
              <a:t>освіти”</a:t>
            </a:r>
            <a:r>
              <a:rPr lang="uk-UA" b="1" dirty="0" smtClean="0">
                <a:solidFill>
                  <a:schemeClr val="tx2">
                    <a:lumMod val="75000"/>
                  </a:schemeClr>
                </a:solidFill>
                <a:latin typeface="Times New Roman" pitchFamily="18" charset="0"/>
                <a:cs typeface="Times New Roman" pitchFamily="18" charset="0"/>
              </a:rPr>
              <a:t>.</a:t>
            </a:r>
          </a:p>
          <a:p>
            <a:pPr marL="342900" indent="-342900" algn="just">
              <a:buAutoNum type="arabicPeriod"/>
            </a:pPr>
            <a:endParaRPr lang="uk-UA" b="1" dirty="0" smtClean="0">
              <a:solidFill>
                <a:schemeClr val="tx2">
                  <a:lumMod val="75000"/>
                </a:schemeClr>
              </a:solidFill>
              <a:latin typeface="Times New Roman" pitchFamily="18" charset="0"/>
              <a:cs typeface="Times New Roman" pitchFamily="18" charset="0"/>
            </a:endParaRPr>
          </a:p>
          <a:p>
            <a:pPr marL="342900" indent="-342900" algn="just">
              <a:buAutoNum type="arabicPeriod"/>
            </a:pPr>
            <a:r>
              <a:rPr lang="uk-UA" b="1" dirty="0" smtClean="0">
                <a:solidFill>
                  <a:schemeClr val="tx2">
                    <a:lumMod val="75000"/>
                  </a:schemeClr>
                </a:solidFill>
                <a:latin typeface="Times New Roman" pitchFamily="18" charset="0"/>
                <a:cs typeface="Times New Roman" pitchFamily="18" charset="0"/>
              </a:rPr>
              <a:t>Лист МОН від 12.10.2015 року </a:t>
            </a:r>
            <a:r>
              <a:rPr lang="uk-UA" b="1" dirty="0" smtClean="0">
                <a:solidFill>
                  <a:schemeClr val="tx2">
                    <a:lumMod val="75000"/>
                  </a:schemeClr>
                </a:solidFill>
                <a:latin typeface="Times New Roman" pitchFamily="18" charset="0"/>
                <a:cs typeface="Times New Roman" pitchFamily="18" charset="0"/>
              </a:rPr>
              <a:t>№</a:t>
            </a:r>
            <a:r>
              <a:rPr lang="uk-UA" b="1" dirty="0" smtClean="0">
                <a:solidFill>
                  <a:schemeClr val="tx2">
                    <a:lumMod val="75000"/>
                  </a:schemeClr>
                </a:solidFill>
                <a:latin typeface="Times New Roman" pitchFamily="18" charset="0"/>
                <a:cs typeface="Times New Roman" pitchFamily="18" charset="0"/>
              </a:rPr>
              <a:t>1/9-487 </a:t>
            </a:r>
            <a:r>
              <a:rPr lang="uk-UA" b="1" dirty="0" err="1" smtClean="0">
                <a:solidFill>
                  <a:schemeClr val="tx2">
                    <a:lumMod val="75000"/>
                  </a:schemeClr>
                </a:solidFill>
                <a:latin typeface="Times New Roman" pitchFamily="18" charset="0"/>
                <a:cs typeface="Times New Roman" pitchFamily="18" charset="0"/>
              </a:rPr>
              <a:t>“Інструктивно-методичні</a:t>
            </a:r>
            <a:r>
              <a:rPr lang="uk-UA" b="1" dirty="0" smtClean="0">
                <a:solidFill>
                  <a:schemeClr val="tx2">
                    <a:lumMod val="75000"/>
                  </a:schemeClr>
                </a:solidFill>
                <a:latin typeface="Times New Roman" pitchFamily="18" charset="0"/>
                <a:cs typeface="Times New Roman" pitchFamily="18" charset="0"/>
              </a:rPr>
              <a:t>  </a:t>
            </a:r>
            <a:r>
              <a:rPr lang="uk-UA" b="1" dirty="0" smtClean="0">
                <a:solidFill>
                  <a:schemeClr val="tx2">
                    <a:lumMod val="75000"/>
                  </a:schemeClr>
                </a:solidFill>
                <a:latin typeface="Times New Roman" pitchFamily="18" charset="0"/>
                <a:cs typeface="Times New Roman" pitchFamily="18" charset="0"/>
              </a:rPr>
              <a:t>рекомендації щодо </a:t>
            </a:r>
            <a:r>
              <a:rPr lang="uk-UA" b="1" dirty="0" smtClean="0">
                <a:solidFill>
                  <a:schemeClr val="tx2">
                    <a:lumMod val="75000"/>
                  </a:schemeClr>
                </a:solidFill>
                <a:latin typeface="Times New Roman" pitchFamily="18" charset="0"/>
                <a:cs typeface="Times New Roman" pitchFamily="18" charset="0"/>
              </a:rPr>
              <a:t>організації  діяльності  інклюзивних груп у дошкільних навчальних </a:t>
            </a:r>
            <a:r>
              <a:rPr lang="uk-UA" b="1" dirty="0" err="1" smtClean="0">
                <a:solidFill>
                  <a:schemeClr val="tx2">
                    <a:lumMod val="75000"/>
                  </a:schemeClr>
                </a:solidFill>
                <a:latin typeface="Times New Roman" pitchFamily="18" charset="0"/>
                <a:cs typeface="Times New Roman" pitchFamily="18" charset="0"/>
              </a:rPr>
              <a:t>закладах</a:t>
            </a:r>
            <a:r>
              <a:rPr lang="uk-UA" b="1" dirty="0" err="1" smtClean="0">
                <a:solidFill>
                  <a:schemeClr val="tx2">
                    <a:lumMod val="75000"/>
                  </a:schemeClr>
                </a:solidFill>
                <a:latin typeface="Times New Roman" pitchFamily="18" charset="0"/>
                <a:cs typeface="Times New Roman" pitchFamily="18" charset="0"/>
              </a:rPr>
              <a:t>.”</a:t>
            </a:r>
            <a:endParaRPr lang="uk-UA" b="1" dirty="0" smtClean="0">
              <a:solidFill>
                <a:schemeClr val="tx2">
                  <a:lumMod val="75000"/>
                </a:schemeClr>
              </a:solidFill>
              <a:latin typeface="Times New Roman" pitchFamily="18" charset="0"/>
              <a:cs typeface="Times New Roman" pitchFamily="18" charset="0"/>
            </a:endParaRPr>
          </a:p>
          <a:p>
            <a:pPr marL="342900" indent="-342900" algn="just">
              <a:buAutoNum type="arabicPeriod"/>
            </a:pPr>
            <a:endParaRPr lang="uk-UA" b="1" dirty="0" smtClean="0">
              <a:solidFill>
                <a:schemeClr val="tx2">
                  <a:lumMod val="75000"/>
                </a:schemeClr>
              </a:solidFill>
              <a:latin typeface="Times New Roman" pitchFamily="18" charset="0"/>
              <a:cs typeface="Times New Roman" pitchFamily="18" charset="0"/>
            </a:endParaRPr>
          </a:p>
          <a:p>
            <a:pPr marL="342900" indent="-342900" algn="just">
              <a:buFontTx/>
              <a:buAutoNum type="arabicPeriod"/>
            </a:pPr>
            <a:r>
              <a:rPr lang="uk-UA" b="1" dirty="0" smtClean="0">
                <a:solidFill>
                  <a:schemeClr val="tx2">
                    <a:lumMod val="75000"/>
                  </a:schemeClr>
                </a:solidFill>
                <a:latin typeface="Times New Roman" pitchFamily="18" charset="0"/>
                <a:cs typeface="Times New Roman" pitchFamily="18" charset="0"/>
              </a:rPr>
              <a:t>Постанова Кабінету Міністрів України від </a:t>
            </a:r>
            <a:r>
              <a:rPr lang="uk-UA" b="1" dirty="0" smtClean="0">
                <a:solidFill>
                  <a:schemeClr val="tx2">
                    <a:lumMod val="75000"/>
                  </a:schemeClr>
                </a:solidFill>
                <a:latin typeface="Times New Roman" pitchFamily="18" charset="0"/>
                <a:cs typeface="Times New Roman" pitchFamily="18" charset="0"/>
              </a:rPr>
              <a:t>29.07.2015 </a:t>
            </a:r>
            <a:r>
              <a:rPr lang="uk-UA" b="1" dirty="0" smtClean="0">
                <a:solidFill>
                  <a:schemeClr val="tx2">
                    <a:lumMod val="75000"/>
                  </a:schemeClr>
                </a:solidFill>
                <a:latin typeface="Times New Roman" pitchFamily="18" charset="0"/>
                <a:cs typeface="Times New Roman" pitchFamily="18" charset="0"/>
              </a:rPr>
              <a:t>року № </a:t>
            </a:r>
            <a:r>
              <a:rPr lang="uk-UA" b="1" dirty="0" smtClean="0">
                <a:solidFill>
                  <a:schemeClr val="tx2">
                    <a:lumMod val="75000"/>
                  </a:schemeClr>
                </a:solidFill>
                <a:latin typeface="Times New Roman" pitchFamily="18" charset="0"/>
                <a:cs typeface="Times New Roman" pitchFamily="18" charset="0"/>
              </a:rPr>
              <a:t>530  </a:t>
            </a:r>
            <a:r>
              <a:rPr lang="uk-UA" b="1" dirty="0" err="1" smtClean="0">
                <a:solidFill>
                  <a:schemeClr val="tx2">
                    <a:lumMod val="75000"/>
                  </a:schemeClr>
                </a:solidFill>
                <a:latin typeface="Times New Roman" pitchFamily="18" charset="0"/>
                <a:cs typeface="Times New Roman" pitchFamily="18" charset="0"/>
              </a:rPr>
              <a:t>“Про</a:t>
            </a:r>
            <a:r>
              <a:rPr lang="uk-UA" b="1" dirty="0" smtClean="0">
                <a:solidFill>
                  <a:schemeClr val="tx2">
                    <a:lumMod val="75000"/>
                  </a:schemeClr>
                </a:solidFill>
                <a:latin typeface="Times New Roman" pitchFamily="18" charset="0"/>
                <a:cs typeface="Times New Roman" pitchFamily="18" charset="0"/>
              </a:rPr>
              <a:t> внесення змін до Положення про дошкільний навчальний </a:t>
            </a:r>
            <a:r>
              <a:rPr lang="uk-UA" b="1" dirty="0" err="1" smtClean="0">
                <a:solidFill>
                  <a:schemeClr val="tx2">
                    <a:lumMod val="75000"/>
                  </a:schemeClr>
                </a:solidFill>
                <a:latin typeface="Times New Roman" pitchFamily="18" charset="0"/>
                <a:cs typeface="Times New Roman" pitchFamily="18" charset="0"/>
              </a:rPr>
              <a:t>заклад</a:t>
            </a:r>
            <a:r>
              <a:rPr lang="uk-UA" b="1" dirty="0" err="1" smtClean="0">
                <a:solidFill>
                  <a:schemeClr val="tx2">
                    <a:lumMod val="75000"/>
                  </a:schemeClr>
                </a:solidFill>
                <a:latin typeface="Times New Roman" pitchFamily="18" charset="0"/>
                <a:cs typeface="Times New Roman" pitchFamily="18" charset="0"/>
              </a:rPr>
              <a:t>”</a:t>
            </a:r>
            <a:r>
              <a:rPr lang="uk-UA" b="1" dirty="0" smtClean="0">
                <a:solidFill>
                  <a:schemeClr val="tx2">
                    <a:lumMod val="75000"/>
                  </a:schemeClr>
                </a:solidFill>
                <a:latin typeface="Times New Roman" pitchFamily="18" charset="0"/>
                <a:cs typeface="Times New Roman" pitchFamily="18" charset="0"/>
              </a:rPr>
              <a:t>.</a:t>
            </a:r>
            <a:endParaRPr lang="uk-UA" b="1" dirty="0" smtClean="0">
              <a:solidFill>
                <a:schemeClr val="tx2">
                  <a:lumMod val="75000"/>
                </a:schemeClr>
              </a:solidFill>
              <a:latin typeface="Times New Roman" pitchFamily="18" charset="0"/>
              <a:cs typeface="Times New Roman" pitchFamily="18" charset="0"/>
            </a:endParaRPr>
          </a:p>
          <a:p>
            <a:pPr marL="342900" indent="-342900" algn="just">
              <a:buFontTx/>
              <a:buAutoNum type="arabicPeriod"/>
            </a:pPr>
            <a:endParaRPr lang="ru-RU" b="1" dirty="0" smtClean="0">
              <a:solidFill>
                <a:schemeClr val="tx2">
                  <a:lumMod val="75000"/>
                </a:schemeClr>
              </a:solidFill>
              <a:latin typeface="Times New Roman" pitchFamily="18" charset="0"/>
              <a:cs typeface="Times New Roman" pitchFamily="18" charset="0"/>
            </a:endParaRPr>
          </a:p>
          <a:p>
            <a:pPr marL="342900" indent="-342900" algn="just">
              <a:buAutoNum type="arabicPeriod" startAt="4"/>
            </a:pPr>
            <a:r>
              <a:rPr lang="uk-UA" b="1" dirty="0" smtClean="0">
                <a:solidFill>
                  <a:schemeClr val="tx2">
                    <a:lumMod val="75000"/>
                  </a:schemeClr>
                </a:solidFill>
                <a:latin typeface="Times New Roman" pitchFamily="18" charset="0"/>
                <a:cs typeface="Times New Roman" pitchFamily="18" charset="0"/>
              </a:rPr>
              <a:t>Лист МОН УКРАІНИ</a:t>
            </a:r>
            <a:r>
              <a:rPr lang="ru-RU" b="1" dirty="0" smtClean="0">
                <a:solidFill>
                  <a:schemeClr val="tx2">
                    <a:lumMod val="75000"/>
                  </a:schemeClr>
                </a:solidFill>
                <a:latin typeface="Times New Roman" pitchFamily="18" charset="0"/>
                <a:cs typeface="Times New Roman" pitchFamily="18" charset="0"/>
              </a:rPr>
              <a:t> </a:t>
            </a:r>
            <a:r>
              <a:rPr lang="uk-UA" b="1" dirty="0" smtClean="0">
                <a:solidFill>
                  <a:schemeClr val="tx2">
                    <a:lumMod val="75000"/>
                  </a:schemeClr>
                </a:solidFill>
                <a:latin typeface="Times New Roman" pitchFamily="18" charset="0"/>
                <a:cs typeface="Times New Roman" pitchFamily="18" charset="0"/>
              </a:rPr>
              <a:t>від </a:t>
            </a:r>
            <a:r>
              <a:rPr lang="uk-UA" b="1" dirty="0" smtClean="0">
                <a:solidFill>
                  <a:schemeClr val="tx2">
                    <a:lumMod val="75000"/>
                  </a:schemeClr>
                </a:solidFill>
                <a:latin typeface="Times New Roman" pitchFamily="18" charset="0"/>
                <a:cs typeface="Times New Roman" pitchFamily="18" charset="0"/>
              </a:rPr>
              <a:t>02.04.2015 </a:t>
            </a:r>
            <a:r>
              <a:rPr lang="uk-UA" b="1" dirty="0" smtClean="0">
                <a:solidFill>
                  <a:schemeClr val="tx2">
                    <a:lumMod val="75000"/>
                  </a:schemeClr>
                </a:solidFill>
                <a:latin typeface="Times New Roman" pitchFamily="18" charset="0"/>
                <a:cs typeface="Times New Roman" pitchFamily="18" charset="0"/>
              </a:rPr>
              <a:t>року </a:t>
            </a:r>
            <a:r>
              <a:rPr lang="uk-UA" b="1" dirty="0" smtClean="0">
                <a:solidFill>
                  <a:schemeClr val="tx2">
                    <a:lumMod val="75000"/>
                  </a:schemeClr>
                </a:solidFill>
                <a:latin typeface="Times New Roman" pitchFamily="18" charset="0"/>
                <a:cs typeface="Times New Roman" pitchFamily="18" charset="0"/>
              </a:rPr>
              <a:t>№1/9-169  </a:t>
            </a:r>
            <a:r>
              <a:rPr lang="uk-UA" b="1" dirty="0" err="1" smtClean="0">
                <a:solidFill>
                  <a:schemeClr val="tx2">
                    <a:lumMod val="75000"/>
                  </a:schemeClr>
                </a:solidFill>
                <a:latin typeface="Times New Roman" pitchFamily="18" charset="0"/>
                <a:cs typeface="Times New Roman" pitchFamily="18" charset="0"/>
              </a:rPr>
              <a:t>“Про</a:t>
            </a:r>
            <a:r>
              <a:rPr lang="uk-UA" b="1" dirty="0" smtClean="0">
                <a:solidFill>
                  <a:schemeClr val="tx2">
                    <a:lumMod val="75000"/>
                  </a:schemeClr>
                </a:solidFill>
                <a:latin typeface="Times New Roman" pitchFamily="18" charset="0"/>
                <a:cs typeface="Times New Roman" pitchFamily="18" charset="0"/>
              </a:rPr>
              <a:t> порядок </a:t>
            </a:r>
            <a:r>
              <a:rPr lang="uk-UA" b="1" dirty="0" smtClean="0">
                <a:solidFill>
                  <a:schemeClr val="tx2">
                    <a:lumMod val="75000"/>
                  </a:schemeClr>
                </a:solidFill>
                <a:latin typeface="Times New Roman" pitchFamily="18" charset="0"/>
                <a:cs typeface="Times New Roman" pitchFamily="18" charset="0"/>
              </a:rPr>
              <a:t>комплектування  </a:t>
            </a:r>
            <a:r>
              <a:rPr lang="uk-UA" b="1" dirty="0" smtClean="0">
                <a:solidFill>
                  <a:schemeClr val="tx2">
                    <a:lumMod val="75000"/>
                  </a:schemeClr>
                </a:solidFill>
                <a:latin typeface="Times New Roman" pitchFamily="18" charset="0"/>
                <a:cs typeface="Times New Roman" pitchFamily="18" charset="0"/>
              </a:rPr>
              <a:t>інклюзивних груп у дошкільних </a:t>
            </a:r>
            <a:r>
              <a:rPr lang="uk-UA" b="1" dirty="0" smtClean="0">
                <a:solidFill>
                  <a:schemeClr val="tx2">
                    <a:lumMod val="75000"/>
                  </a:schemeClr>
                </a:solidFill>
                <a:latin typeface="Times New Roman" pitchFamily="18" charset="0"/>
                <a:cs typeface="Times New Roman" pitchFamily="18" charset="0"/>
              </a:rPr>
              <a:t> навчальних  </a:t>
            </a:r>
            <a:r>
              <a:rPr lang="uk-UA" b="1" dirty="0" err="1" smtClean="0">
                <a:solidFill>
                  <a:schemeClr val="tx2">
                    <a:lumMod val="75000"/>
                  </a:schemeClr>
                </a:solidFill>
                <a:latin typeface="Times New Roman" pitchFamily="18" charset="0"/>
                <a:cs typeface="Times New Roman" pitchFamily="18" charset="0"/>
              </a:rPr>
              <a:t>закладах”</a:t>
            </a:r>
            <a:r>
              <a:rPr lang="uk-UA" b="1" dirty="0" smtClean="0">
                <a:solidFill>
                  <a:schemeClr val="tx2">
                    <a:lumMod val="75000"/>
                  </a:schemeClr>
                </a:solidFill>
                <a:latin typeface="Times New Roman" pitchFamily="18" charset="0"/>
                <a:cs typeface="Times New Roman" pitchFamily="18" charset="0"/>
              </a:rPr>
              <a:t>.</a:t>
            </a:r>
            <a:endParaRPr lang="uk-UA" b="1" dirty="0" smtClean="0">
              <a:solidFill>
                <a:schemeClr val="tx2">
                  <a:lumMod val="75000"/>
                </a:schemeClr>
              </a:solidFill>
              <a:latin typeface="Times New Roman" pitchFamily="18" charset="0"/>
              <a:cs typeface="Times New Roman" pitchFamily="18" charset="0"/>
            </a:endParaRPr>
          </a:p>
          <a:p>
            <a:pPr marL="342900" indent="-342900" algn="just">
              <a:buAutoNum type="arabicPeriod" startAt="4"/>
            </a:pPr>
            <a:endParaRPr lang="uk-UA" b="1" dirty="0" smtClean="0">
              <a:solidFill>
                <a:schemeClr val="tx2">
                  <a:lumMod val="75000"/>
                </a:schemeClr>
              </a:solidFill>
              <a:latin typeface="Times New Roman" pitchFamily="18" charset="0"/>
              <a:cs typeface="Times New Roman" pitchFamily="18" charset="0"/>
            </a:endParaRPr>
          </a:p>
          <a:p>
            <a:pPr marL="342900" indent="-342900" algn="just">
              <a:buAutoNum type="arabicPeriod" startAt="4"/>
            </a:pPr>
            <a:r>
              <a:rPr lang="uk-UA" b="1" dirty="0" smtClean="0">
                <a:solidFill>
                  <a:schemeClr val="tx2">
                    <a:lumMod val="75000"/>
                  </a:schemeClr>
                </a:solidFill>
                <a:latin typeface="Times New Roman" pitchFamily="18" charset="0"/>
                <a:cs typeface="Times New Roman" pitchFamily="18" charset="0"/>
              </a:rPr>
              <a:t>Наказ  МОН  від 04.11.2010 </a:t>
            </a:r>
            <a:r>
              <a:rPr lang="uk-UA" b="1" dirty="0" smtClean="0">
                <a:solidFill>
                  <a:schemeClr val="tx2">
                    <a:lumMod val="75000"/>
                  </a:schemeClr>
                </a:solidFill>
                <a:latin typeface="Times New Roman" pitchFamily="18" charset="0"/>
                <a:cs typeface="Times New Roman" pitchFamily="18" charset="0"/>
              </a:rPr>
              <a:t> року №1055  </a:t>
            </a:r>
            <a:r>
              <a:rPr lang="uk-UA" b="1" dirty="0" err="1" smtClean="0">
                <a:solidFill>
                  <a:schemeClr val="tx2">
                    <a:lumMod val="75000"/>
                  </a:schemeClr>
                </a:solidFill>
                <a:latin typeface="Times New Roman" pitchFamily="18" charset="0"/>
                <a:cs typeface="Times New Roman" pitchFamily="18" charset="0"/>
              </a:rPr>
              <a:t>“</a:t>
            </a:r>
            <a:r>
              <a:rPr lang="uk-UA" b="1" dirty="0" err="1" smtClean="0">
                <a:solidFill>
                  <a:schemeClr val="tx2">
                    <a:lumMod val="75000"/>
                  </a:schemeClr>
                </a:solidFill>
                <a:latin typeface="Times New Roman" pitchFamily="18" charset="0"/>
                <a:cs typeface="Times New Roman" pitchFamily="18" charset="0"/>
              </a:rPr>
              <a:t>Про</a:t>
            </a:r>
            <a:r>
              <a:rPr lang="uk-UA" b="1" dirty="0" smtClean="0">
                <a:solidFill>
                  <a:schemeClr val="tx2">
                    <a:lumMod val="75000"/>
                  </a:schemeClr>
                </a:solidFill>
                <a:latin typeface="Times New Roman" pitchFamily="18" charset="0"/>
                <a:cs typeface="Times New Roman" pitchFamily="18" charset="0"/>
              </a:rPr>
              <a:t> затвердження Типових штатних нормативів  дошкільних навчальних </a:t>
            </a:r>
            <a:r>
              <a:rPr lang="uk-UA" b="1" dirty="0" err="1" smtClean="0">
                <a:solidFill>
                  <a:schemeClr val="tx2">
                    <a:lumMod val="75000"/>
                  </a:schemeClr>
                </a:solidFill>
                <a:latin typeface="Times New Roman" pitchFamily="18" charset="0"/>
                <a:cs typeface="Times New Roman" pitchFamily="18" charset="0"/>
              </a:rPr>
              <a:t>закладів“</a:t>
            </a:r>
            <a:r>
              <a:rPr lang="uk-UA" b="1" dirty="0" smtClean="0">
                <a:solidFill>
                  <a:schemeClr val="tx2">
                    <a:lumMod val="75000"/>
                  </a:schemeClr>
                </a:solidFill>
                <a:latin typeface="Times New Roman" pitchFamily="18" charset="0"/>
                <a:cs typeface="Times New Roman" pitchFamily="18" charset="0"/>
              </a:rPr>
              <a:t>.</a:t>
            </a:r>
            <a:r>
              <a:rPr lang="uk-UA" b="1" dirty="0" smtClean="0">
                <a:solidFill>
                  <a:schemeClr val="tx2">
                    <a:lumMod val="75000"/>
                  </a:schemeClr>
                </a:solidFill>
                <a:latin typeface="Times New Roman" pitchFamily="18" charset="0"/>
                <a:cs typeface="Times New Roman" pitchFamily="18" charset="0"/>
              </a:rPr>
              <a:t/>
            </a:r>
            <a:br>
              <a:rPr lang="uk-UA" b="1" dirty="0" smtClean="0">
                <a:solidFill>
                  <a:schemeClr val="tx2">
                    <a:lumMod val="75000"/>
                  </a:schemeClr>
                </a:solidFill>
                <a:latin typeface="Times New Roman" pitchFamily="18" charset="0"/>
                <a:cs typeface="Times New Roman" pitchFamily="18" charset="0"/>
              </a:rPr>
            </a:br>
            <a:endParaRPr lang="ru-RU" b="1" dirty="0" smtClean="0">
              <a:solidFill>
                <a:schemeClr val="tx2">
                  <a:lumMod val="75000"/>
                </a:schemeClr>
              </a:solidFill>
              <a:latin typeface="Times New Roman" pitchFamily="18" charset="0"/>
              <a:cs typeface="Times New Roman" pitchFamily="18" charset="0"/>
            </a:endParaRPr>
          </a:p>
          <a:p>
            <a:pPr marL="342900" indent="-342900">
              <a:buAutoNum type="arabicPeriod"/>
            </a:pPr>
            <a:endParaRPr lang="ru-RU" dirty="0" smtClean="0"/>
          </a:p>
          <a:p>
            <a:endParaRPr lang="ru-RU" dirty="0"/>
          </a:p>
        </p:txBody>
      </p:sp>
    </p:spTree>
    <p:extLst>
      <p:ext uri="{BB962C8B-B14F-4D97-AF65-F5344CB8AC3E}">
        <p14:creationId xmlns:p14="http://schemas.microsoft.com/office/powerpoint/2010/main" xmlns="" val="26404134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Содержимое 12" descr="fon_svet_polosy_pyatna_odnotonnyy_43981_2560x1600.jpg"/>
          <p:cNvPicPr>
            <a:picLocks noGrp="1" noChangeAspect="1"/>
          </p:cNvPicPr>
          <p:nvPr>
            <p:ph idx="1"/>
          </p:nvPr>
        </p:nvPicPr>
        <p:blipFill>
          <a:blip r:embed="rId2"/>
          <a:stretch>
            <a:fillRect/>
          </a:stretch>
        </p:blipFill>
        <p:spPr>
          <a:xfrm>
            <a:off x="1" y="0"/>
            <a:ext cx="9144000" cy="6858000"/>
          </a:xfrm>
        </p:spPr>
      </p:pic>
      <p:sp>
        <p:nvSpPr>
          <p:cNvPr id="2" name="Заголовок 1"/>
          <p:cNvSpPr>
            <a:spLocks noGrp="1"/>
          </p:cNvSpPr>
          <p:nvPr>
            <p:ph type="title"/>
          </p:nvPr>
        </p:nvSpPr>
        <p:spPr>
          <a:xfrm>
            <a:off x="457200" y="274637"/>
            <a:ext cx="8229600" cy="1389657"/>
          </a:xfrm>
        </p:spPr>
        <p:txBody>
          <a:bodyPr>
            <a:normAutofit fontScale="90000"/>
          </a:bodyPr>
          <a:lstStyle/>
          <a:p>
            <a:r>
              <a:rPr lang="uk-UA" sz="2700" b="1" dirty="0" smtClean="0">
                <a:solidFill>
                  <a:schemeClr val="tx2">
                    <a:lumMod val="75000"/>
                  </a:schemeClr>
                </a:solidFill>
                <a:latin typeface="Times New Roman" pitchFamily="18" charset="0"/>
                <a:cs typeface="Times New Roman" pitchFamily="18" charset="0"/>
              </a:rPr>
              <a:t>Постанова Кабінету Міністрів України від 29 липня </a:t>
            </a:r>
            <a:r>
              <a:rPr lang="uk-UA" sz="2700" b="1" dirty="0" smtClean="0">
                <a:solidFill>
                  <a:schemeClr val="tx2">
                    <a:lumMod val="75000"/>
                  </a:schemeClr>
                </a:solidFill>
                <a:latin typeface="Times New Roman" pitchFamily="18" charset="0"/>
                <a:cs typeface="Times New Roman" pitchFamily="18" charset="0"/>
              </a:rPr>
              <a:t>2015 року </a:t>
            </a:r>
            <a:r>
              <a:rPr lang="uk-UA" sz="2700" b="1" dirty="0" smtClean="0">
                <a:solidFill>
                  <a:schemeClr val="tx2">
                    <a:lumMod val="75000"/>
                  </a:schemeClr>
                </a:solidFill>
                <a:latin typeface="Times New Roman" pitchFamily="18" charset="0"/>
                <a:cs typeface="Times New Roman" pitchFamily="18" charset="0"/>
              </a:rPr>
              <a:t>№ 530 </a:t>
            </a:r>
            <a:r>
              <a:rPr lang="uk-UA" sz="2700" b="1" dirty="0" err="1" smtClean="0">
                <a:solidFill>
                  <a:schemeClr val="tx2">
                    <a:lumMod val="75000"/>
                  </a:schemeClr>
                </a:solidFill>
                <a:latin typeface="Times New Roman" pitchFamily="18" charset="0"/>
                <a:cs typeface="Times New Roman" pitchFamily="18" charset="0"/>
              </a:rPr>
              <a:t>“Про</a:t>
            </a:r>
            <a:r>
              <a:rPr lang="uk-UA" sz="2700" b="1" dirty="0" smtClean="0">
                <a:solidFill>
                  <a:schemeClr val="tx2">
                    <a:lumMod val="75000"/>
                  </a:schemeClr>
                </a:solidFill>
                <a:latin typeface="Times New Roman" pitchFamily="18" charset="0"/>
                <a:cs typeface="Times New Roman" pitchFamily="18" charset="0"/>
              </a:rPr>
              <a:t> внесення змін до Положення про дошкільний навчальний </a:t>
            </a:r>
            <a:r>
              <a:rPr lang="uk-UA" sz="2700" b="1" dirty="0" err="1" smtClean="0">
                <a:solidFill>
                  <a:schemeClr val="tx2">
                    <a:lumMod val="75000"/>
                  </a:schemeClr>
                </a:solidFill>
                <a:latin typeface="Times New Roman" pitchFamily="18" charset="0"/>
                <a:cs typeface="Times New Roman" pitchFamily="18" charset="0"/>
              </a:rPr>
              <a:t>заклад”</a:t>
            </a:r>
            <a:r>
              <a:rPr lang="ru-RU" dirty="0" smtClean="0"/>
              <a:t/>
            </a:r>
            <a:br>
              <a:rPr lang="ru-RU" dirty="0" smtClean="0"/>
            </a:br>
            <a:endParaRPr lang="en-US" b="1" dirty="0">
              <a:latin typeface="Times New Roman" panose="02020603050405020304" pitchFamily="18" charset="0"/>
              <a:cs typeface="Times New Roman" panose="02020603050405020304" pitchFamily="18" charset="0"/>
            </a:endParaRPr>
          </a:p>
        </p:txBody>
      </p:sp>
      <p:sp>
        <p:nvSpPr>
          <p:cNvPr id="10243" name="Rectangle 3"/>
          <p:cNvSpPr>
            <a:spLocks noChangeArrowheads="1"/>
          </p:cNvSpPr>
          <p:nvPr/>
        </p:nvSpPr>
        <p:spPr bwMode="auto">
          <a:xfrm>
            <a:off x="0" y="0"/>
            <a:ext cx="256802"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r>
              <a:rPr kumimoji="0" lang="ru-RU" sz="800" b="0" i="0" u="none" strike="noStrike" cap="none" normalizeH="0" baseline="0" dirty="0" smtClean="0">
                <a:ln>
                  <a:noFill/>
                </a:ln>
                <a:solidFill>
                  <a:schemeClr val="tx1"/>
                </a:solidFill>
                <a:effectLst/>
                <a:latin typeface="Arial" pitchFamily="34"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TextBox 8"/>
          <p:cNvSpPr txBox="1"/>
          <p:nvPr/>
        </p:nvSpPr>
        <p:spPr>
          <a:xfrm>
            <a:off x="357158" y="1428736"/>
            <a:ext cx="8501122" cy="5078313"/>
          </a:xfrm>
          <a:prstGeom prst="rect">
            <a:avLst/>
          </a:prstGeom>
          <a:noFill/>
        </p:spPr>
        <p:txBody>
          <a:bodyPr wrap="square" rtlCol="0">
            <a:spAutoFit/>
          </a:bodyPr>
          <a:lstStyle/>
          <a:p>
            <a:pPr lvl="0" algn="just" fontAlgn="base">
              <a:spcBef>
                <a:spcPct val="0"/>
              </a:spcBef>
              <a:spcAft>
                <a:spcPct val="0"/>
              </a:spcAft>
            </a:pPr>
            <a:r>
              <a:rPr lang="uk-UA" dirty="0" smtClean="0">
                <a:solidFill>
                  <a:srgbClr val="000000"/>
                </a:solidFill>
                <a:latin typeface="Calibri" pitchFamily="34" charset="0"/>
                <a:ea typeface="Times New Roman" pitchFamily="18" charset="0"/>
                <a:cs typeface="Times New Roman" pitchFamily="18" charset="0"/>
              </a:rPr>
              <a:t>1</a:t>
            </a:r>
            <a:r>
              <a:rPr lang="uk-UA" dirty="0" smtClean="0">
                <a:solidFill>
                  <a:schemeClr val="tx2">
                    <a:lumMod val="75000"/>
                  </a:schemeClr>
                </a:solidFill>
                <a:latin typeface="Times New Roman" pitchFamily="18" charset="0"/>
                <a:ea typeface="Times New Roman" pitchFamily="18" charset="0"/>
                <a:cs typeface="Times New Roman" pitchFamily="18" charset="0"/>
              </a:rPr>
              <a:t>. </a:t>
            </a:r>
            <a:r>
              <a:rPr lang="uk-UA" dirty="0" err="1" smtClean="0">
                <a:solidFill>
                  <a:schemeClr val="tx2">
                    <a:lumMod val="75000"/>
                  </a:schemeClr>
                </a:solidFill>
                <a:latin typeface="Times New Roman" pitchFamily="18" charset="0"/>
                <a:ea typeface="Times New Roman" pitchFamily="18" charset="0"/>
                <a:cs typeface="Times New Roman" pitchFamily="18" charset="0"/>
              </a:rPr>
              <a:t>“Для</a:t>
            </a:r>
            <a:r>
              <a:rPr lang="uk-UA" dirty="0" smtClean="0">
                <a:solidFill>
                  <a:schemeClr val="tx2">
                    <a:lumMod val="75000"/>
                  </a:schemeClr>
                </a:solidFill>
                <a:latin typeface="Times New Roman" pitchFamily="18" charset="0"/>
                <a:ea typeface="Times New Roman" pitchFamily="18" charset="0"/>
                <a:cs typeface="Times New Roman" pitchFamily="18" charset="0"/>
              </a:rPr>
              <a:t> задоволення освітніх, соціальних потреб, організації </a:t>
            </a:r>
            <a:r>
              <a:rPr lang="uk-UA" dirty="0" err="1" smtClean="0">
                <a:solidFill>
                  <a:schemeClr val="tx2">
                    <a:lumMod val="75000"/>
                  </a:schemeClr>
                </a:solidFill>
                <a:latin typeface="Times New Roman" pitchFamily="18" charset="0"/>
                <a:ea typeface="Times New Roman" pitchFamily="18" charset="0"/>
                <a:cs typeface="Times New Roman" pitchFamily="18" charset="0"/>
              </a:rPr>
              <a:t>корекційно-розвиткової</a:t>
            </a:r>
            <a:r>
              <a:rPr lang="uk-UA" dirty="0" smtClean="0">
                <a:solidFill>
                  <a:schemeClr val="tx2">
                    <a:lumMod val="75000"/>
                  </a:schemeClr>
                </a:solidFill>
                <a:latin typeface="Times New Roman" pitchFamily="18" charset="0"/>
                <a:ea typeface="Times New Roman" pitchFamily="18" charset="0"/>
                <a:cs typeface="Times New Roman" pitchFamily="18" charset="0"/>
              </a:rPr>
              <a:t> роботи у складі дошкільних навчальних закладів можуть створюватися </a:t>
            </a:r>
            <a:r>
              <a:rPr lang="uk-UA" b="1" dirty="0" smtClean="0">
                <a:solidFill>
                  <a:schemeClr val="tx2">
                    <a:lumMod val="75000"/>
                  </a:schemeClr>
                </a:solidFill>
                <a:latin typeface="Times New Roman" pitchFamily="18" charset="0"/>
                <a:ea typeface="Times New Roman" pitchFamily="18" charset="0"/>
                <a:cs typeface="Times New Roman" pitchFamily="18" charset="0"/>
              </a:rPr>
              <a:t>спеціальні</a:t>
            </a:r>
            <a:r>
              <a:rPr lang="uk-UA" dirty="0" smtClean="0">
                <a:solidFill>
                  <a:schemeClr val="tx2">
                    <a:lumMod val="75000"/>
                  </a:schemeClr>
                </a:solidFill>
                <a:latin typeface="Times New Roman" pitchFamily="18" charset="0"/>
                <a:ea typeface="Times New Roman" pitchFamily="18" charset="0"/>
                <a:cs typeface="Times New Roman" pitchFamily="18" charset="0"/>
              </a:rPr>
              <a:t> та </a:t>
            </a:r>
            <a:r>
              <a:rPr lang="uk-UA" b="1" dirty="0" smtClean="0">
                <a:solidFill>
                  <a:schemeClr val="tx2">
                    <a:lumMod val="75000"/>
                  </a:schemeClr>
                </a:solidFill>
                <a:latin typeface="Times New Roman" pitchFamily="18" charset="0"/>
                <a:ea typeface="Times New Roman" pitchFamily="18" charset="0"/>
                <a:cs typeface="Times New Roman" pitchFamily="18" charset="0"/>
              </a:rPr>
              <a:t>інклюзивні</a:t>
            </a:r>
            <a:r>
              <a:rPr lang="uk-UA" dirty="0" smtClean="0">
                <a:solidFill>
                  <a:schemeClr val="tx2">
                    <a:lumMod val="75000"/>
                  </a:schemeClr>
                </a:solidFill>
                <a:latin typeface="Times New Roman" pitchFamily="18" charset="0"/>
                <a:ea typeface="Times New Roman" pitchFamily="18" charset="0"/>
                <a:cs typeface="Times New Roman" pitchFamily="18" charset="0"/>
              </a:rPr>
              <a:t> групи для розвитку дітей з </a:t>
            </a:r>
            <a:r>
              <a:rPr lang="uk-UA" b="1" dirty="0" smtClean="0">
                <a:solidFill>
                  <a:schemeClr val="tx2">
                    <a:lumMod val="75000"/>
                  </a:schemeClr>
                </a:solidFill>
                <a:latin typeface="Times New Roman" pitchFamily="18" charset="0"/>
                <a:ea typeface="Times New Roman" pitchFamily="18" charset="0"/>
                <a:cs typeface="Times New Roman" pitchFamily="18" charset="0"/>
              </a:rPr>
              <a:t>порушеннями слуху, зору, мови, опорно-рухового апарату, інтелекту, затримкою психічного розвитку</a:t>
            </a:r>
            <a:r>
              <a:rPr lang="uk-UA" dirty="0" smtClean="0">
                <a:solidFill>
                  <a:schemeClr val="tx2">
                    <a:lumMod val="75000"/>
                  </a:schemeClr>
                </a:solidFill>
                <a:latin typeface="Times New Roman" pitchFamily="18" charset="0"/>
                <a:ea typeface="Times New Roman" pitchFamily="18" charset="0"/>
                <a:cs typeface="Times New Roman" pitchFamily="18" charset="0"/>
              </a:rPr>
              <a:t>.</a:t>
            </a:r>
            <a:endParaRPr lang="ru-RU" dirty="0" smtClean="0">
              <a:solidFill>
                <a:schemeClr val="tx2">
                  <a:lumMod val="75000"/>
                </a:schemeClr>
              </a:solidFill>
              <a:latin typeface="Times New Roman" pitchFamily="18" charset="0"/>
              <a:cs typeface="Times New Roman" pitchFamily="18" charset="0"/>
            </a:endParaRPr>
          </a:p>
          <a:p>
            <a:pPr lvl="0" algn="just" eaLnBrk="0" fontAlgn="base" hangingPunct="0">
              <a:spcBef>
                <a:spcPct val="0"/>
              </a:spcBef>
              <a:spcAft>
                <a:spcPct val="0"/>
              </a:spcAft>
            </a:pPr>
            <a:r>
              <a:rPr lang="uk-UA" b="1" dirty="0" smtClean="0">
                <a:solidFill>
                  <a:schemeClr val="tx2">
                    <a:lumMod val="75000"/>
                  </a:schemeClr>
                </a:solidFill>
                <a:latin typeface="Times New Roman" pitchFamily="18" charset="0"/>
                <a:ea typeface="Times New Roman" pitchFamily="18" charset="0"/>
                <a:cs typeface="Times New Roman" pitchFamily="18" charset="0"/>
              </a:rPr>
              <a:t>Рішення</a:t>
            </a:r>
            <a:r>
              <a:rPr lang="uk-UA" dirty="0" smtClean="0">
                <a:solidFill>
                  <a:schemeClr val="tx2">
                    <a:lumMod val="75000"/>
                  </a:schemeClr>
                </a:solidFill>
                <a:latin typeface="Times New Roman" pitchFamily="18" charset="0"/>
                <a:ea typeface="Times New Roman" pitchFamily="18" charset="0"/>
                <a:cs typeface="Times New Roman" pitchFamily="18" charset="0"/>
              </a:rPr>
              <a:t> про створення інклюзивної групи (груп) у дошкільному навчальному закладі комунальної форми власності </a:t>
            </a:r>
            <a:r>
              <a:rPr lang="uk-UA" b="1" dirty="0" smtClean="0">
                <a:solidFill>
                  <a:schemeClr val="tx2">
                    <a:lumMod val="75000"/>
                  </a:schemeClr>
                </a:solidFill>
                <a:latin typeface="Times New Roman" pitchFamily="18" charset="0"/>
                <a:ea typeface="Times New Roman" pitchFamily="18" charset="0"/>
                <a:cs typeface="Times New Roman" pitchFamily="18" charset="0"/>
              </a:rPr>
              <a:t>приймається органом управління освітою</a:t>
            </a:r>
            <a:r>
              <a:rPr lang="uk-UA" dirty="0" smtClean="0">
                <a:solidFill>
                  <a:schemeClr val="tx2">
                    <a:lumMod val="75000"/>
                  </a:schemeClr>
                </a:solidFill>
                <a:latin typeface="Times New Roman" pitchFamily="18" charset="0"/>
                <a:ea typeface="Times New Roman" pitchFamily="18" charset="0"/>
                <a:cs typeface="Times New Roman" pitchFamily="18" charset="0"/>
              </a:rPr>
              <a:t>, у сфері управління якого перебуває відповідний навчальний заклад, державної форми власності - засновником (засновниками), приватної форми власності - власником (власниками</a:t>
            </a:r>
            <a:r>
              <a:rPr lang="uk-UA" dirty="0" smtClean="0">
                <a:solidFill>
                  <a:schemeClr val="tx2">
                    <a:lumMod val="75000"/>
                  </a:schemeClr>
                </a:solidFill>
                <a:latin typeface="Times New Roman" pitchFamily="18" charset="0"/>
                <a:ea typeface="Times New Roman" pitchFamily="18" charset="0"/>
                <a:cs typeface="Times New Roman" pitchFamily="18" charset="0"/>
              </a:rPr>
              <a:t>)”.</a:t>
            </a:r>
            <a:endParaRPr lang="ru-RU" dirty="0" smtClean="0">
              <a:solidFill>
                <a:schemeClr val="tx2">
                  <a:lumMod val="75000"/>
                </a:schemeClr>
              </a:solidFill>
              <a:latin typeface="Times New Roman" pitchFamily="18" charset="0"/>
              <a:cs typeface="Times New Roman" pitchFamily="18" charset="0"/>
            </a:endParaRPr>
          </a:p>
          <a:p>
            <a:pPr lvl="0" algn="just" eaLnBrk="0" fontAlgn="base" hangingPunct="0">
              <a:spcBef>
                <a:spcPct val="0"/>
              </a:spcBef>
              <a:spcAft>
                <a:spcPct val="0"/>
              </a:spcAft>
            </a:pPr>
            <a:endParaRPr lang="uk-UA" dirty="0" smtClean="0">
              <a:solidFill>
                <a:schemeClr val="tx2">
                  <a:lumMod val="75000"/>
                </a:schemeClr>
              </a:solidFill>
              <a:latin typeface="Times New Roman" pitchFamily="18" charset="0"/>
              <a:ea typeface="Times New Roman" pitchFamily="18" charset="0"/>
              <a:cs typeface="Times New Roman" pitchFamily="18" charset="0"/>
            </a:endParaRPr>
          </a:p>
          <a:p>
            <a:pPr lvl="0" algn="just" eaLnBrk="0" fontAlgn="base" hangingPunct="0">
              <a:spcBef>
                <a:spcPct val="0"/>
              </a:spcBef>
              <a:spcAft>
                <a:spcPct val="0"/>
              </a:spcAft>
            </a:pPr>
            <a:r>
              <a:rPr lang="uk-UA" b="1" dirty="0" smtClean="0">
                <a:solidFill>
                  <a:schemeClr val="tx2">
                    <a:lumMod val="75000"/>
                  </a:schemeClr>
                </a:solidFill>
                <a:latin typeface="Times New Roman" pitchFamily="18" charset="0"/>
                <a:ea typeface="Times New Roman" pitchFamily="18" charset="0"/>
                <a:cs typeface="Times New Roman" pitchFamily="18" charset="0"/>
              </a:rPr>
              <a:t>2. Абзац другий пункту 6 викласти в такій редакції</a:t>
            </a:r>
            <a:r>
              <a:rPr lang="uk-UA" dirty="0" smtClean="0">
                <a:solidFill>
                  <a:schemeClr val="tx2">
                    <a:lumMod val="75000"/>
                  </a:schemeClr>
                </a:solidFill>
                <a:latin typeface="Times New Roman" pitchFamily="18" charset="0"/>
                <a:ea typeface="Times New Roman" pitchFamily="18" charset="0"/>
                <a:cs typeface="Times New Roman" pitchFamily="18" charset="0"/>
              </a:rPr>
              <a:t>:</a:t>
            </a:r>
          </a:p>
          <a:p>
            <a:pPr lvl="0" algn="just" eaLnBrk="0" fontAlgn="base" hangingPunct="0">
              <a:spcBef>
                <a:spcPct val="0"/>
              </a:spcBef>
              <a:spcAft>
                <a:spcPct val="0"/>
              </a:spcAft>
            </a:pPr>
            <a:r>
              <a:rPr lang="uk-UA" dirty="0" err="1" smtClean="0">
                <a:solidFill>
                  <a:schemeClr val="tx2">
                    <a:lumMod val="75000"/>
                  </a:schemeClr>
                </a:solidFill>
                <a:latin typeface="Times New Roman" pitchFamily="18" charset="0"/>
                <a:ea typeface="Times New Roman" pitchFamily="18" charset="0"/>
                <a:cs typeface="Times New Roman" pitchFamily="18" charset="0"/>
              </a:rPr>
              <a:t>“</a:t>
            </a:r>
            <a:r>
              <a:rPr lang="uk-UA" b="1" dirty="0" err="1" smtClean="0">
                <a:solidFill>
                  <a:schemeClr val="tx2">
                    <a:lumMod val="75000"/>
                  </a:schemeClr>
                </a:solidFill>
                <a:latin typeface="Times New Roman" pitchFamily="18" charset="0"/>
                <a:ea typeface="Times New Roman" pitchFamily="18" charset="0"/>
                <a:cs typeface="Times New Roman" pitchFamily="18" charset="0"/>
              </a:rPr>
              <a:t>Для</a:t>
            </a:r>
            <a:r>
              <a:rPr lang="uk-UA" b="1" dirty="0" smtClean="0">
                <a:solidFill>
                  <a:schemeClr val="tx2">
                    <a:lumMod val="75000"/>
                  </a:schemeClr>
                </a:solidFill>
                <a:latin typeface="Times New Roman" pitchFamily="18" charset="0"/>
                <a:ea typeface="Times New Roman" pitchFamily="18" charset="0"/>
                <a:cs typeface="Times New Roman" pitchFamily="18" charset="0"/>
              </a:rPr>
              <a:t> прийому</a:t>
            </a:r>
            <a:r>
              <a:rPr lang="uk-UA" dirty="0" smtClean="0">
                <a:solidFill>
                  <a:schemeClr val="tx2">
                    <a:lumMod val="75000"/>
                  </a:schemeClr>
                </a:solidFill>
                <a:latin typeface="Times New Roman" pitchFamily="18" charset="0"/>
                <a:ea typeface="Times New Roman" pitchFamily="18" charset="0"/>
                <a:cs typeface="Times New Roman" pitchFamily="18" charset="0"/>
              </a:rPr>
              <a:t> дітей до дошкільного навчального закладу (групи) </a:t>
            </a:r>
            <a:r>
              <a:rPr lang="uk-UA" dirty="0" err="1" smtClean="0">
                <a:solidFill>
                  <a:schemeClr val="tx2">
                    <a:lumMod val="75000"/>
                  </a:schemeClr>
                </a:solidFill>
                <a:latin typeface="Times New Roman" pitchFamily="18" charset="0"/>
                <a:ea typeface="Times New Roman" pitchFamily="18" charset="0"/>
                <a:cs typeface="Times New Roman" pitchFamily="18" charset="0"/>
              </a:rPr>
              <a:t>компенсуючого</a:t>
            </a:r>
            <a:r>
              <a:rPr lang="uk-UA" dirty="0" smtClean="0">
                <a:solidFill>
                  <a:schemeClr val="tx2">
                    <a:lumMod val="75000"/>
                  </a:schemeClr>
                </a:solidFill>
                <a:latin typeface="Times New Roman" pitchFamily="18" charset="0"/>
                <a:ea typeface="Times New Roman" pitchFamily="18" charset="0"/>
                <a:cs typeface="Times New Roman" pitchFamily="18" charset="0"/>
              </a:rPr>
              <a:t> типу, а також для прийому дітей з порушеннями слуху, зору, мови, опорно-рухового апарату, інтелекту, затримкою психічного розвитку </a:t>
            </a:r>
            <a:r>
              <a:rPr lang="uk-UA" b="1" dirty="0" smtClean="0">
                <a:solidFill>
                  <a:schemeClr val="tx2">
                    <a:lumMod val="75000"/>
                  </a:schemeClr>
                </a:solidFill>
                <a:latin typeface="Times New Roman" pitchFamily="18" charset="0"/>
                <a:ea typeface="Times New Roman" pitchFamily="18" charset="0"/>
                <a:cs typeface="Times New Roman" pitchFamily="18" charset="0"/>
              </a:rPr>
              <a:t>в інклюзивні групи </a:t>
            </a:r>
            <a:r>
              <a:rPr lang="uk-UA" dirty="0" smtClean="0">
                <a:solidFill>
                  <a:schemeClr val="tx2">
                    <a:lumMod val="75000"/>
                  </a:schemeClr>
                </a:solidFill>
                <a:latin typeface="Times New Roman" pitchFamily="18" charset="0"/>
                <a:ea typeface="Times New Roman" pitchFamily="18" charset="0"/>
                <a:cs typeface="Times New Roman" pitchFamily="18" charset="0"/>
              </a:rPr>
              <a:t>додатково </a:t>
            </a:r>
            <a:r>
              <a:rPr lang="uk-UA" b="1" dirty="0" smtClean="0">
                <a:solidFill>
                  <a:schemeClr val="tx2">
                    <a:lumMod val="75000"/>
                  </a:schemeClr>
                </a:solidFill>
                <a:latin typeface="Times New Roman" pitchFamily="18" charset="0"/>
                <a:ea typeface="Times New Roman" pitchFamily="18" charset="0"/>
                <a:cs typeface="Times New Roman" pitchFamily="18" charset="0"/>
              </a:rPr>
              <a:t>подається висновок </a:t>
            </a:r>
            <a:r>
              <a:rPr lang="uk-UA" b="1" dirty="0" err="1" smtClean="0">
                <a:solidFill>
                  <a:schemeClr val="tx2">
                    <a:lumMod val="75000"/>
                  </a:schemeClr>
                </a:solidFill>
                <a:latin typeface="Times New Roman" pitchFamily="18" charset="0"/>
                <a:ea typeface="Times New Roman" pitchFamily="18" charset="0"/>
                <a:cs typeface="Times New Roman" pitchFamily="18" charset="0"/>
              </a:rPr>
              <a:t>психолого-медико-педагогічної</a:t>
            </a:r>
            <a:r>
              <a:rPr lang="uk-UA" b="1" dirty="0" smtClean="0">
                <a:solidFill>
                  <a:schemeClr val="tx2">
                    <a:lumMod val="75000"/>
                  </a:schemeClr>
                </a:solidFill>
                <a:latin typeface="Times New Roman" pitchFamily="18" charset="0"/>
                <a:ea typeface="Times New Roman" pitchFamily="18" charset="0"/>
                <a:cs typeface="Times New Roman" pitchFamily="18" charset="0"/>
              </a:rPr>
              <a:t> консультації</a:t>
            </a:r>
            <a:r>
              <a:rPr lang="uk-UA" dirty="0" smtClean="0">
                <a:solidFill>
                  <a:schemeClr val="tx2">
                    <a:lumMod val="75000"/>
                  </a:schemeClr>
                </a:solidFill>
                <a:latin typeface="Times New Roman" pitchFamily="18" charset="0"/>
                <a:ea typeface="Times New Roman" pitchFamily="18" charset="0"/>
                <a:cs typeface="Times New Roman" pitchFamily="18" charset="0"/>
              </a:rPr>
              <a:t>, територіального лікувально-профілактичного закладу чи тубдиспансеру, </a:t>
            </a:r>
            <a:r>
              <a:rPr lang="uk-UA" b="1" dirty="0" smtClean="0">
                <a:solidFill>
                  <a:schemeClr val="tx2">
                    <a:lumMod val="75000"/>
                  </a:schemeClr>
                </a:solidFill>
                <a:latin typeface="Times New Roman" pitchFamily="18" charset="0"/>
                <a:ea typeface="Times New Roman" pitchFamily="18" charset="0"/>
                <a:cs typeface="Times New Roman" pitchFamily="18" charset="0"/>
              </a:rPr>
              <a:t>направлення місцевого органу управління освітою </a:t>
            </a:r>
            <a:r>
              <a:rPr lang="uk-UA" dirty="0" smtClean="0">
                <a:solidFill>
                  <a:schemeClr val="tx2">
                    <a:lumMod val="75000"/>
                  </a:schemeClr>
                </a:solidFill>
                <a:latin typeface="Times New Roman" pitchFamily="18" charset="0"/>
                <a:ea typeface="Times New Roman" pitchFamily="18" charset="0"/>
                <a:cs typeface="Times New Roman" pitchFamily="18" charset="0"/>
              </a:rPr>
              <a:t>та </a:t>
            </a:r>
            <a:r>
              <a:rPr lang="uk-UA" b="1" dirty="0" smtClean="0">
                <a:solidFill>
                  <a:schemeClr val="tx2">
                    <a:lumMod val="75000"/>
                  </a:schemeClr>
                </a:solidFill>
                <a:latin typeface="Times New Roman" pitchFamily="18" charset="0"/>
                <a:ea typeface="Times New Roman" pitchFamily="18" charset="0"/>
                <a:cs typeface="Times New Roman" pitchFamily="18" charset="0"/>
              </a:rPr>
              <a:t>індивідуальна програма реабілітації для дітей з </a:t>
            </a:r>
            <a:r>
              <a:rPr lang="uk-UA" b="1" dirty="0" err="1" smtClean="0">
                <a:solidFill>
                  <a:schemeClr val="tx2">
                    <a:lumMod val="75000"/>
                  </a:schemeClr>
                </a:solidFill>
                <a:latin typeface="Times New Roman" pitchFamily="18" charset="0"/>
                <a:ea typeface="Times New Roman" pitchFamily="18" charset="0"/>
                <a:cs typeface="Times New Roman" pitchFamily="18" charset="0"/>
              </a:rPr>
              <a:t>інвалідністю</a:t>
            </a:r>
            <a:r>
              <a:rPr lang="uk-UA" dirty="0" err="1" smtClean="0">
                <a:solidFill>
                  <a:schemeClr val="tx2">
                    <a:lumMod val="75000"/>
                  </a:schemeClr>
                </a:solidFill>
                <a:latin typeface="Times New Roman" pitchFamily="18" charset="0"/>
                <a:ea typeface="Times New Roman" pitchFamily="18" charset="0"/>
                <a:cs typeface="Times New Roman" pitchFamily="18" charset="0"/>
              </a:rPr>
              <a:t>.”</a:t>
            </a:r>
            <a:endParaRPr lang="ru-RU" dirty="0">
              <a:solidFill>
                <a:schemeClr val="tx2">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6404134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Содержимое 12" descr="fon_svet_polosy_pyatna_odnotonnyy_43981_2560x1600.jpg"/>
          <p:cNvPicPr>
            <a:picLocks noGrp="1" noChangeAspect="1"/>
          </p:cNvPicPr>
          <p:nvPr>
            <p:ph idx="1"/>
          </p:nvPr>
        </p:nvPicPr>
        <p:blipFill>
          <a:blip r:embed="rId2"/>
          <a:stretch>
            <a:fillRect/>
          </a:stretch>
        </p:blipFill>
        <p:spPr>
          <a:xfrm>
            <a:off x="1" y="0"/>
            <a:ext cx="9144000" cy="6858000"/>
          </a:xfrm>
        </p:spPr>
      </p:pic>
      <p:sp>
        <p:nvSpPr>
          <p:cNvPr id="2" name="Заголовок 1"/>
          <p:cNvSpPr>
            <a:spLocks noGrp="1"/>
          </p:cNvSpPr>
          <p:nvPr>
            <p:ph type="title"/>
          </p:nvPr>
        </p:nvSpPr>
        <p:spPr>
          <a:xfrm>
            <a:off x="457200" y="274637"/>
            <a:ext cx="8229600" cy="5869007"/>
          </a:xfrm>
        </p:spPr>
        <p:txBody>
          <a:bodyPr>
            <a:normAutofit/>
          </a:bodyPr>
          <a:lstStyle/>
          <a:p>
            <a:pPr algn="l"/>
            <a:r>
              <a:rPr lang="uk-UA" sz="2200" b="1" dirty="0" smtClean="0">
                <a:solidFill>
                  <a:schemeClr val="tx2">
                    <a:lumMod val="75000"/>
                  </a:schemeClr>
                </a:solidFill>
                <a:latin typeface="Times New Roman" pitchFamily="18" charset="0"/>
                <a:cs typeface="Times New Roman" pitchFamily="18" charset="0"/>
              </a:rPr>
              <a:t>3</a:t>
            </a:r>
            <a:r>
              <a:rPr lang="uk-UA" sz="1800" b="1" dirty="0" smtClean="0">
                <a:solidFill>
                  <a:schemeClr val="tx2">
                    <a:lumMod val="75000"/>
                  </a:schemeClr>
                </a:solidFill>
                <a:latin typeface="Times New Roman" pitchFamily="18" charset="0"/>
                <a:cs typeface="Times New Roman" pitchFamily="18" charset="0"/>
              </a:rPr>
              <a:t>. У пункті 20 </a:t>
            </a:r>
            <a:r>
              <a:rPr lang="uk-UA" sz="1800" b="1" dirty="0" smtClean="0">
                <a:solidFill>
                  <a:schemeClr val="tx2">
                    <a:lumMod val="75000"/>
                  </a:schemeClr>
                </a:solidFill>
                <a:latin typeface="Times New Roman" pitchFamily="18" charset="0"/>
                <a:cs typeface="Times New Roman" pitchFamily="18" charset="0"/>
              </a:rPr>
              <a:t>слова:</a:t>
            </a:r>
            <a:br>
              <a:rPr lang="uk-UA" sz="1800" b="1" dirty="0" smtClean="0">
                <a:solidFill>
                  <a:schemeClr val="tx2">
                    <a:lumMod val="75000"/>
                  </a:schemeClr>
                </a:solidFill>
                <a:latin typeface="Times New Roman" pitchFamily="18" charset="0"/>
                <a:cs typeface="Times New Roman" pitchFamily="18" charset="0"/>
              </a:rPr>
            </a:br>
            <a:r>
              <a:rPr lang="uk-UA" sz="1800" dirty="0" err="1" smtClean="0">
                <a:solidFill>
                  <a:schemeClr val="tx2">
                    <a:lumMod val="75000"/>
                  </a:schemeClr>
                </a:solidFill>
                <a:latin typeface="Times New Roman" pitchFamily="18" charset="0"/>
                <a:cs typeface="Times New Roman" pitchFamily="18" charset="0"/>
              </a:rPr>
              <a:t>“</a:t>
            </a:r>
            <a:r>
              <a:rPr lang="uk-UA" sz="1800" b="1" dirty="0" err="1" smtClean="0">
                <a:solidFill>
                  <a:schemeClr val="tx2">
                    <a:lumMod val="75000"/>
                  </a:schemeClr>
                </a:solidFill>
                <a:latin typeface="Times New Roman" pitchFamily="18" charset="0"/>
                <a:cs typeface="Times New Roman" pitchFamily="18" charset="0"/>
              </a:rPr>
              <a:t>Державною</a:t>
            </a:r>
            <a:r>
              <a:rPr lang="uk-UA" sz="1800" b="1" dirty="0" smtClean="0">
                <a:solidFill>
                  <a:schemeClr val="tx2">
                    <a:lumMod val="75000"/>
                  </a:schemeClr>
                </a:solidFill>
                <a:latin typeface="Times New Roman" pitchFamily="18" charset="0"/>
                <a:cs typeface="Times New Roman" pitchFamily="18" charset="0"/>
              </a:rPr>
              <a:t> </a:t>
            </a:r>
            <a:r>
              <a:rPr lang="uk-UA" sz="1800" b="1" dirty="0" smtClean="0">
                <a:solidFill>
                  <a:schemeClr val="tx2">
                    <a:lumMod val="75000"/>
                  </a:schemeClr>
                </a:solidFill>
                <a:latin typeface="Times New Roman" pitchFamily="18" charset="0"/>
                <a:cs typeface="Times New Roman" pitchFamily="18" charset="0"/>
              </a:rPr>
              <a:t>базовою програмою </a:t>
            </a:r>
            <a:r>
              <a:rPr lang="uk-UA" sz="1800" dirty="0" smtClean="0">
                <a:solidFill>
                  <a:schemeClr val="tx2">
                    <a:lumMod val="75000"/>
                  </a:schemeClr>
                </a:solidFill>
                <a:latin typeface="Times New Roman" pitchFamily="18" charset="0"/>
                <a:cs typeface="Times New Roman" pitchFamily="18" charset="0"/>
              </a:rPr>
              <a:t>та іншими додатковими програмами розвитку дітей, затвердженими МОН” </a:t>
            </a:r>
            <a:r>
              <a:rPr lang="uk-UA" sz="1800" dirty="0" smtClean="0">
                <a:solidFill>
                  <a:schemeClr val="tx2">
                    <a:lumMod val="75000"/>
                  </a:schemeClr>
                </a:solidFill>
                <a:latin typeface="Times New Roman" pitchFamily="18" charset="0"/>
                <a:cs typeface="Times New Roman" pitchFamily="18" charset="0"/>
              </a:rPr>
              <a:t/>
            </a:r>
            <a:br>
              <a:rPr lang="uk-UA" sz="1800" dirty="0" smtClean="0">
                <a:solidFill>
                  <a:schemeClr val="tx2">
                    <a:lumMod val="75000"/>
                  </a:schemeClr>
                </a:solidFill>
                <a:latin typeface="Times New Roman" pitchFamily="18" charset="0"/>
                <a:cs typeface="Times New Roman" pitchFamily="18" charset="0"/>
              </a:rPr>
            </a:br>
            <a:r>
              <a:rPr lang="uk-UA" sz="1800" dirty="0" smtClean="0">
                <a:solidFill>
                  <a:schemeClr val="tx2">
                    <a:lumMod val="75000"/>
                  </a:schemeClr>
                </a:solidFill>
                <a:latin typeface="Times New Roman" pitchFamily="18" charset="0"/>
                <a:cs typeface="Times New Roman" pitchFamily="18" charset="0"/>
              </a:rPr>
              <a:t>замінити </a:t>
            </a:r>
            <a:r>
              <a:rPr lang="uk-UA" sz="1800" dirty="0" smtClean="0">
                <a:solidFill>
                  <a:schemeClr val="tx2">
                    <a:lumMod val="75000"/>
                  </a:schemeClr>
                </a:solidFill>
                <a:latin typeface="Times New Roman" pitchFamily="18" charset="0"/>
                <a:cs typeface="Times New Roman" pitchFamily="18" charset="0"/>
              </a:rPr>
              <a:t>словами </a:t>
            </a:r>
            <a:r>
              <a:rPr lang="uk-UA" sz="1800" dirty="0" err="1" smtClean="0">
                <a:solidFill>
                  <a:schemeClr val="tx2">
                    <a:lumMod val="75000"/>
                  </a:schemeClr>
                </a:solidFill>
                <a:latin typeface="Times New Roman" pitchFamily="18" charset="0"/>
                <a:cs typeface="Times New Roman" pitchFamily="18" charset="0"/>
              </a:rPr>
              <a:t>“</a:t>
            </a:r>
            <a:r>
              <a:rPr lang="uk-UA" sz="1800" b="1" dirty="0" err="1" smtClean="0">
                <a:solidFill>
                  <a:schemeClr val="tx2">
                    <a:lumMod val="75000"/>
                  </a:schemeClr>
                </a:solidFill>
                <a:latin typeface="Times New Roman" pitchFamily="18" charset="0"/>
                <a:cs typeface="Times New Roman" pitchFamily="18" charset="0"/>
              </a:rPr>
              <a:t>програмою</a:t>
            </a:r>
            <a:r>
              <a:rPr lang="uk-UA" sz="1800" b="1" dirty="0" smtClean="0">
                <a:solidFill>
                  <a:schemeClr val="tx2">
                    <a:lumMod val="75000"/>
                  </a:schemeClr>
                </a:solidFill>
                <a:latin typeface="Times New Roman" pitchFamily="18" charset="0"/>
                <a:cs typeface="Times New Roman" pitchFamily="18" charset="0"/>
              </a:rPr>
              <a:t> (програмами) розвитку дітей </a:t>
            </a:r>
            <a:r>
              <a:rPr lang="uk-UA" sz="1800" dirty="0" smtClean="0">
                <a:solidFill>
                  <a:schemeClr val="tx2">
                    <a:lumMod val="75000"/>
                  </a:schemeClr>
                </a:solidFill>
                <a:latin typeface="Times New Roman" pitchFamily="18" charset="0"/>
                <a:cs typeface="Times New Roman" pitchFamily="18" charset="0"/>
              </a:rPr>
              <a:t>та навчально-методичними посібниками, затвердженими в установленому порядку МОН”.</a:t>
            </a:r>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r>
              <a:rPr lang="ru-RU" sz="1800" dirty="0" smtClean="0"/>
              <a:t> </a:t>
            </a:r>
            <a:r>
              <a:rPr lang="ru-RU" sz="1800" b="1" dirty="0" smtClean="0">
                <a:solidFill>
                  <a:schemeClr val="tx2">
                    <a:lumMod val="75000"/>
                  </a:schemeClr>
                </a:solidFill>
                <a:latin typeface="Times New Roman" pitchFamily="18" charset="0"/>
                <a:cs typeface="Times New Roman" pitchFamily="18" charset="0"/>
              </a:rPr>
              <a:t>4. </a:t>
            </a:r>
            <a:r>
              <a:rPr lang="uk-UA" sz="1800" b="1" dirty="0" smtClean="0">
                <a:solidFill>
                  <a:schemeClr val="tx2">
                    <a:lumMod val="75000"/>
                  </a:schemeClr>
                </a:solidFill>
                <a:latin typeface="Times New Roman" pitchFamily="18" charset="0"/>
                <a:cs typeface="Times New Roman" pitchFamily="18" charset="0"/>
              </a:rPr>
              <a:t>У пункті 23:</a:t>
            </a:r>
            <a:r>
              <a:rPr lang="ru-RU" sz="1800" dirty="0" smtClean="0">
                <a:solidFill>
                  <a:schemeClr val="tx2">
                    <a:lumMod val="75000"/>
                  </a:schemeClr>
                </a:solidFill>
                <a:latin typeface="Times New Roman" pitchFamily="18" charset="0"/>
                <a:cs typeface="Times New Roman" pitchFamily="18" charset="0"/>
              </a:rPr>
              <a:t/>
            </a:r>
            <a:br>
              <a:rPr lang="ru-RU" sz="1800" dirty="0" smtClean="0">
                <a:solidFill>
                  <a:schemeClr val="tx2">
                    <a:lumMod val="75000"/>
                  </a:schemeClr>
                </a:solidFill>
                <a:latin typeface="Times New Roman" pitchFamily="18" charset="0"/>
                <a:cs typeface="Times New Roman" pitchFamily="18" charset="0"/>
              </a:rPr>
            </a:br>
            <a:r>
              <a:rPr lang="uk-UA" sz="1800" dirty="0" smtClean="0">
                <a:solidFill>
                  <a:schemeClr val="tx2">
                    <a:lumMod val="75000"/>
                  </a:schemeClr>
                </a:solidFill>
                <a:latin typeface="Times New Roman" pitchFamily="18" charset="0"/>
                <a:cs typeface="Times New Roman" pitchFamily="18" charset="0"/>
              </a:rPr>
              <a:t>1) абзац перший викласти в такій редакції:</a:t>
            </a:r>
            <a:r>
              <a:rPr lang="ru-RU" sz="1800" dirty="0" smtClean="0">
                <a:solidFill>
                  <a:schemeClr val="tx2">
                    <a:lumMod val="75000"/>
                  </a:schemeClr>
                </a:solidFill>
                <a:latin typeface="Times New Roman" pitchFamily="18" charset="0"/>
                <a:cs typeface="Times New Roman" pitchFamily="18" charset="0"/>
              </a:rPr>
              <a:t/>
            </a:r>
            <a:br>
              <a:rPr lang="ru-RU" sz="1800" dirty="0" smtClean="0">
                <a:solidFill>
                  <a:schemeClr val="tx2">
                    <a:lumMod val="75000"/>
                  </a:schemeClr>
                </a:solidFill>
                <a:latin typeface="Times New Roman" pitchFamily="18" charset="0"/>
                <a:cs typeface="Times New Roman" pitchFamily="18" charset="0"/>
              </a:rPr>
            </a:br>
            <a:r>
              <a:rPr lang="uk-UA" sz="1800" dirty="0" smtClean="0">
                <a:solidFill>
                  <a:schemeClr val="tx2">
                    <a:lumMod val="75000"/>
                  </a:schemeClr>
                </a:solidFill>
                <a:latin typeface="Times New Roman" pitchFamily="18" charset="0"/>
                <a:cs typeface="Times New Roman" pitchFamily="18" charset="0"/>
              </a:rPr>
              <a:t>“23. </a:t>
            </a:r>
            <a:r>
              <a:rPr lang="uk-UA" sz="1800" b="1" dirty="0" smtClean="0">
                <a:solidFill>
                  <a:schemeClr val="tx2">
                    <a:lumMod val="75000"/>
                  </a:schemeClr>
                </a:solidFill>
                <a:latin typeface="Times New Roman" pitchFamily="18" charset="0"/>
                <a:cs typeface="Times New Roman" pitchFamily="18" charset="0"/>
              </a:rPr>
              <a:t>Навчально-виховний процес у спеціальних та інклюзивних групах </a:t>
            </a:r>
            <a:r>
              <a:rPr lang="uk-UA" sz="1800" dirty="0" smtClean="0">
                <a:solidFill>
                  <a:schemeClr val="tx2">
                    <a:lumMod val="75000"/>
                  </a:schemeClr>
                </a:solidFill>
                <a:latin typeface="Times New Roman" pitchFamily="18" charset="0"/>
                <a:cs typeface="Times New Roman" pitchFamily="18" charset="0"/>
              </a:rPr>
              <a:t>(для дітей з порушеннями слуху, зору, мови, опорно-рухового апарату, інтелекту, затримкою психічного розвитку) у дошкільних навчальних закладах </a:t>
            </a:r>
            <a:r>
              <a:rPr lang="uk-UA" sz="1800" b="1" dirty="0" smtClean="0">
                <a:solidFill>
                  <a:schemeClr val="tx2">
                    <a:lumMod val="75000"/>
                  </a:schemeClr>
                </a:solidFill>
                <a:latin typeface="Times New Roman" pitchFamily="18" charset="0"/>
                <a:cs typeface="Times New Roman" pitchFamily="18" charset="0"/>
              </a:rPr>
              <a:t>здійснюється за спеціальними програмами розвитку дітей </a:t>
            </a:r>
            <a:r>
              <a:rPr lang="uk-UA" sz="1800" dirty="0" smtClean="0">
                <a:solidFill>
                  <a:schemeClr val="tx2">
                    <a:lumMod val="75000"/>
                  </a:schemeClr>
                </a:solidFill>
                <a:latin typeface="Times New Roman" pitchFamily="18" charset="0"/>
                <a:cs typeface="Times New Roman" pitchFamily="18" charset="0"/>
              </a:rPr>
              <a:t>та навчально-методичними посібниками, затвердженими в установленому порядку МОН.”</a:t>
            </a:r>
            <a:r>
              <a:rPr lang="ru-RU" sz="1800" dirty="0" smtClean="0">
                <a:solidFill>
                  <a:schemeClr val="tx2">
                    <a:lumMod val="75000"/>
                  </a:schemeClr>
                </a:solidFill>
                <a:latin typeface="Times New Roman" pitchFamily="18" charset="0"/>
                <a:cs typeface="Times New Roman" pitchFamily="18" charset="0"/>
              </a:rPr>
              <a:t/>
            </a:r>
            <a:br>
              <a:rPr lang="ru-RU" sz="1800" dirty="0" smtClean="0">
                <a:solidFill>
                  <a:schemeClr val="tx2">
                    <a:lumMod val="75000"/>
                  </a:schemeClr>
                </a:solidFill>
                <a:latin typeface="Times New Roman" pitchFamily="18" charset="0"/>
                <a:cs typeface="Times New Roman" pitchFamily="18" charset="0"/>
              </a:rPr>
            </a:br>
            <a:endParaRPr lang="en-US" sz="1800" b="1" dirty="0">
              <a:solidFill>
                <a:schemeClr val="tx2">
                  <a:lumMod val="75000"/>
                </a:schemeClr>
              </a:solidFill>
              <a:latin typeface="Times New Roman" pitchFamily="18" charset="0"/>
              <a:cs typeface="Times New Roman" pitchFamily="18" charset="0"/>
            </a:endParaRPr>
          </a:p>
        </p:txBody>
      </p:sp>
      <p:pic>
        <p:nvPicPr>
          <p:cNvPr id="5" name="Рисунок 4" descr="0_39ba6_e531b2e1_M.jpg"/>
          <p:cNvPicPr>
            <a:picLocks noChangeAspect="1"/>
          </p:cNvPicPr>
          <p:nvPr/>
        </p:nvPicPr>
        <p:blipFill>
          <a:blip r:embed="rId3"/>
          <a:stretch>
            <a:fillRect/>
          </a:stretch>
        </p:blipFill>
        <p:spPr>
          <a:xfrm rot="10545700">
            <a:off x="49847" y="227869"/>
            <a:ext cx="1400719" cy="1400719"/>
          </a:xfrm>
          <a:prstGeom prst="rect">
            <a:avLst/>
          </a:prstGeom>
        </p:spPr>
      </p:pic>
      <p:pic>
        <p:nvPicPr>
          <p:cNvPr id="6" name="Рисунок 5" descr="0_39ba6_e531b2e1_M.jpg"/>
          <p:cNvPicPr>
            <a:picLocks noChangeAspect="1"/>
          </p:cNvPicPr>
          <p:nvPr/>
        </p:nvPicPr>
        <p:blipFill>
          <a:blip r:embed="rId3"/>
          <a:stretch>
            <a:fillRect/>
          </a:stretch>
        </p:blipFill>
        <p:spPr>
          <a:xfrm rot="21333202">
            <a:off x="6365215" y="4244416"/>
            <a:ext cx="2463442" cy="2463442"/>
          </a:xfrm>
          <a:prstGeom prst="rect">
            <a:avLst/>
          </a:prstGeom>
        </p:spPr>
      </p:pic>
    </p:spTree>
    <p:extLst>
      <p:ext uri="{BB962C8B-B14F-4D97-AF65-F5344CB8AC3E}">
        <p14:creationId xmlns:p14="http://schemas.microsoft.com/office/powerpoint/2010/main" xmlns="" val="26404134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Содержимое 12" descr="fon_svet_polosy_pyatna_odnotonnyy_43981_2560x1600.jpg"/>
          <p:cNvPicPr>
            <a:picLocks noGrp="1" noChangeAspect="1"/>
          </p:cNvPicPr>
          <p:nvPr>
            <p:ph idx="1"/>
          </p:nvPr>
        </p:nvPicPr>
        <p:blipFill>
          <a:blip r:embed="rId2"/>
          <a:stretch>
            <a:fillRect/>
          </a:stretch>
        </p:blipFill>
        <p:spPr>
          <a:xfrm>
            <a:off x="1" y="0"/>
            <a:ext cx="9144000" cy="6858000"/>
          </a:xfrm>
        </p:spPr>
      </p:pic>
      <p:sp>
        <p:nvSpPr>
          <p:cNvPr id="2" name="Заголовок 1"/>
          <p:cNvSpPr>
            <a:spLocks noGrp="1"/>
          </p:cNvSpPr>
          <p:nvPr>
            <p:ph type="title"/>
          </p:nvPr>
        </p:nvSpPr>
        <p:spPr>
          <a:xfrm>
            <a:off x="457200" y="274637"/>
            <a:ext cx="8229600" cy="6369073"/>
          </a:xfrm>
        </p:spPr>
        <p:txBody>
          <a:bodyPr>
            <a:normAutofit/>
          </a:bodyPr>
          <a:lstStyle/>
          <a:p>
            <a:pPr algn="just"/>
            <a:r>
              <a:rPr lang="uk-UA" sz="2000" b="1" dirty="0" smtClean="0">
                <a:solidFill>
                  <a:schemeClr val="tx2">
                    <a:lumMod val="75000"/>
                  </a:schemeClr>
                </a:solidFill>
                <a:latin typeface="Times New Roman" pitchFamily="18" charset="0"/>
                <a:cs typeface="Times New Roman" pitchFamily="18" charset="0"/>
              </a:rPr>
              <a:t>Наказ  МОН  від 04.11.2010  </a:t>
            </a:r>
            <a:r>
              <a:rPr lang="uk-UA" sz="2000" b="1" dirty="0" smtClean="0">
                <a:solidFill>
                  <a:schemeClr val="tx2">
                    <a:lumMod val="75000"/>
                  </a:schemeClr>
                </a:solidFill>
                <a:latin typeface="Times New Roman" pitchFamily="18" charset="0"/>
                <a:cs typeface="Times New Roman" pitchFamily="18" charset="0"/>
              </a:rPr>
              <a:t>№</a:t>
            </a:r>
            <a:r>
              <a:rPr lang="uk-UA" sz="2000" b="1" dirty="0" smtClean="0">
                <a:solidFill>
                  <a:schemeClr val="tx2">
                    <a:lumMod val="75000"/>
                  </a:schemeClr>
                </a:solidFill>
                <a:latin typeface="Times New Roman" pitchFamily="18" charset="0"/>
                <a:cs typeface="Times New Roman" pitchFamily="18" charset="0"/>
              </a:rPr>
              <a:t>1055  </a:t>
            </a:r>
            <a:r>
              <a:rPr lang="uk-UA" sz="2000" b="1" dirty="0" err="1" smtClean="0">
                <a:solidFill>
                  <a:schemeClr val="tx2">
                    <a:lumMod val="75000"/>
                  </a:schemeClr>
                </a:solidFill>
                <a:latin typeface="Times New Roman" pitchFamily="18" charset="0"/>
                <a:cs typeface="Times New Roman" pitchFamily="18" charset="0"/>
              </a:rPr>
              <a:t>“</a:t>
            </a:r>
            <a:r>
              <a:rPr lang="uk-UA" sz="2000" b="1" dirty="0" err="1" smtClean="0">
                <a:solidFill>
                  <a:schemeClr val="tx2">
                    <a:lumMod val="75000"/>
                  </a:schemeClr>
                </a:solidFill>
                <a:latin typeface="Times New Roman" pitchFamily="18" charset="0"/>
                <a:cs typeface="Times New Roman" pitchFamily="18" charset="0"/>
              </a:rPr>
              <a:t>Про</a:t>
            </a:r>
            <a:r>
              <a:rPr lang="uk-UA" sz="2000" b="1" dirty="0" smtClean="0">
                <a:solidFill>
                  <a:schemeClr val="tx2">
                    <a:lumMod val="75000"/>
                  </a:schemeClr>
                </a:solidFill>
                <a:latin typeface="Times New Roman" pitchFamily="18" charset="0"/>
                <a:cs typeface="Times New Roman" pitchFamily="18" charset="0"/>
              </a:rPr>
              <a:t> затвердження Типових штатних нормативів  дошкільних навчальних </a:t>
            </a:r>
            <a:r>
              <a:rPr lang="uk-UA" sz="2000" b="1" dirty="0" err="1" smtClean="0">
                <a:solidFill>
                  <a:schemeClr val="tx2">
                    <a:lumMod val="75000"/>
                  </a:schemeClr>
                </a:solidFill>
                <a:latin typeface="Times New Roman" pitchFamily="18" charset="0"/>
                <a:cs typeface="Times New Roman" pitchFamily="18" charset="0"/>
              </a:rPr>
              <a:t>закладів“</a:t>
            </a:r>
            <a:r>
              <a:rPr lang="uk-UA" sz="2000" b="1" dirty="0" smtClean="0">
                <a:solidFill>
                  <a:schemeClr val="tx2">
                    <a:lumMod val="75000"/>
                  </a:schemeClr>
                </a:solidFill>
                <a:latin typeface="Times New Roman" pitchFamily="18" charset="0"/>
                <a:cs typeface="Times New Roman" pitchFamily="18" charset="0"/>
              </a:rPr>
              <a:t> .</a:t>
            </a:r>
            <a:r>
              <a:rPr lang="uk-UA" sz="2000" b="1" dirty="0" smtClean="0">
                <a:solidFill>
                  <a:schemeClr val="tx2">
                    <a:lumMod val="75000"/>
                  </a:schemeClr>
                </a:solidFill>
                <a:latin typeface="Times New Roman" pitchFamily="18" charset="0"/>
                <a:cs typeface="Times New Roman" pitchFamily="18" charset="0"/>
              </a:rPr>
              <a:t/>
            </a:r>
            <a:br>
              <a:rPr lang="uk-UA" sz="2000" b="1" dirty="0" smtClean="0">
                <a:solidFill>
                  <a:schemeClr val="tx2">
                    <a:lumMod val="75000"/>
                  </a:schemeClr>
                </a:solidFill>
                <a:latin typeface="Times New Roman" pitchFamily="18" charset="0"/>
                <a:cs typeface="Times New Roman" pitchFamily="18" charset="0"/>
              </a:rPr>
            </a:br>
            <a:r>
              <a:rPr lang="uk-UA" sz="2000" b="1" dirty="0" smtClean="0">
                <a:solidFill>
                  <a:schemeClr val="tx2">
                    <a:lumMod val="75000"/>
                  </a:schemeClr>
                </a:solidFill>
                <a:latin typeface="Times New Roman" pitchFamily="18" charset="0"/>
                <a:cs typeface="Times New Roman" pitchFamily="18" charset="0"/>
              </a:rPr>
              <a:t/>
            </a:r>
            <a:br>
              <a:rPr lang="uk-UA" sz="2000" b="1" dirty="0" smtClean="0">
                <a:solidFill>
                  <a:schemeClr val="tx2">
                    <a:lumMod val="75000"/>
                  </a:schemeClr>
                </a:solidFill>
                <a:latin typeface="Times New Roman" pitchFamily="18" charset="0"/>
                <a:cs typeface="Times New Roman" pitchFamily="18" charset="0"/>
              </a:rPr>
            </a:br>
            <a:r>
              <a:rPr lang="uk-UA" sz="2000" b="1" dirty="0" smtClean="0">
                <a:solidFill>
                  <a:schemeClr val="tx2">
                    <a:lumMod val="75000"/>
                  </a:schemeClr>
                </a:solidFill>
                <a:latin typeface="Times New Roman" pitchFamily="18" charset="0"/>
                <a:cs typeface="Times New Roman" pitchFamily="18" charset="0"/>
              </a:rPr>
              <a:t>Спеціальні та комбіновані  дошкільні навчальні заклади </a:t>
            </a:r>
            <a:r>
              <a:rPr lang="uk-UA" sz="2000" dirty="0" smtClean="0"/>
              <a:t/>
            </a:r>
            <a:br>
              <a:rPr lang="uk-UA" sz="2000" dirty="0" smtClean="0"/>
            </a:br>
            <a:r>
              <a:rPr lang="uk-UA" sz="2000" dirty="0" smtClean="0">
                <a:solidFill>
                  <a:schemeClr val="tx2"/>
                </a:solidFill>
              </a:rPr>
              <a:t> </a:t>
            </a:r>
            <a:r>
              <a:rPr lang="uk-UA" sz="2000" dirty="0" smtClean="0">
                <a:solidFill>
                  <a:schemeClr val="tx2"/>
                </a:solidFill>
                <a:latin typeface="Times New Roman" pitchFamily="18" charset="0"/>
                <a:cs typeface="Times New Roman" pitchFamily="18" charset="0"/>
              </a:rPr>
              <a:t>3. </a:t>
            </a:r>
            <a:r>
              <a:rPr lang="uk-UA" sz="1800" dirty="0" smtClean="0">
                <a:solidFill>
                  <a:schemeClr val="tx2">
                    <a:lumMod val="75000"/>
                  </a:schemeClr>
                </a:solidFill>
                <a:latin typeface="Times New Roman" pitchFamily="18" charset="0"/>
                <a:cs typeface="Times New Roman" pitchFamily="18" charset="0"/>
              </a:rPr>
              <a:t>Для  дітей  з  порушеннями  мови  вводиться  по  </a:t>
            </a:r>
            <a:r>
              <a:rPr lang="uk-UA" sz="1800" b="1" dirty="0" smtClean="0">
                <a:solidFill>
                  <a:schemeClr val="tx2">
                    <a:lumMod val="75000"/>
                  </a:schemeClr>
                </a:solidFill>
                <a:latin typeface="Times New Roman" pitchFamily="18" charset="0"/>
                <a:cs typeface="Times New Roman" pitchFamily="18" charset="0"/>
              </a:rPr>
              <a:t>1 штатній </a:t>
            </a:r>
            <a:br>
              <a:rPr lang="uk-UA" sz="1800" b="1" dirty="0" smtClean="0">
                <a:solidFill>
                  <a:schemeClr val="tx2">
                    <a:lumMod val="75000"/>
                  </a:schemeClr>
                </a:solidFill>
                <a:latin typeface="Times New Roman" pitchFamily="18" charset="0"/>
                <a:cs typeface="Times New Roman" pitchFamily="18" charset="0"/>
              </a:rPr>
            </a:br>
            <a:r>
              <a:rPr lang="uk-UA" sz="1800" b="1" dirty="0" smtClean="0">
                <a:solidFill>
                  <a:schemeClr val="tx2">
                    <a:lumMod val="75000"/>
                  </a:schemeClr>
                </a:solidFill>
                <a:latin typeface="Times New Roman" pitchFamily="18" charset="0"/>
                <a:cs typeface="Times New Roman" pitchFamily="18" charset="0"/>
              </a:rPr>
              <a:t>одиниці учителя-логопеда на кожну таку групу</a:t>
            </a:r>
            <a:r>
              <a:rPr lang="uk-UA" sz="1800" dirty="0" smtClean="0">
                <a:solidFill>
                  <a:schemeClr val="tx2">
                    <a:lumMod val="75000"/>
                  </a:schemeClr>
                </a:solidFill>
                <a:latin typeface="Times New Roman" pitchFamily="18" charset="0"/>
                <a:cs typeface="Times New Roman" pitchFamily="18" charset="0"/>
              </a:rPr>
              <a:t>.</a:t>
            </a:r>
            <a:br>
              <a:rPr lang="uk-UA" sz="1800" dirty="0" smtClean="0">
                <a:solidFill>
                  <a:schemeClr val="tx2">
                    <a:lumMod val="75000"/>
                  </a:schemeClr>
                </a:solidFill>
                <a:latin typeface="Times New Roman" pitchFamily="18" charset="0"/>
                <a:cs typeface="Times New Roman" pitchFamily="18" charset="0"/>
              </a:rPr>
            </a:br>
            <a:r>
              <a:rPr lang="uk-UA" sz="1800" dirty="0" smtClean="0">
                <a:solidFill>
                  <a:schemeClr val="tx2">
                    <a:lumMod val="75000"/>
                  </a:schemeClr>
                </a:solidFill>
                <a:latin typeface="Times New Roman" pitchFamily="18" charset="0"/>
                <a:cs typeface="Times New Roman" pitchFamily="18" charset="0"/>
              </a:rPr>
              <a:t> </a:t>
            </a:r>
            <a:r>
              <a:rPr lang="ru-RU" sz="1800" dirty="0" smtClean="0">
                <a:solidFill>
                  <a:schemeClr val="tx2">
                    <a:lumMod val="75000"/>
                  </a:schemeClr>
                </a:solidFill>
                <a:latin typeface="Times New Roman" pitchFamily="18" charset="0"/>
                <a:cs typeface="Times New Roman" pitchFamily="18" charset="0"/>
              </a:rPr>
              <a:t/>
            </a:r>
            <a:br>
              <a:rPr lang="ru-RU" sz="1800" dirty="0" smtClean="0">
                <a:solidFill>
                  <a:schemeClr val="tx2">
                    <a:lumMod val="75000"/>
                  </a:schemeClr>
                </a:solidFill>
                <a:latin typeface="Times New Roman" pitchFamily="18" charset="0"/>
                <a:cs typeface="Times New Roman" pitchFamily="18" charset="0"/>
              </a:rPr>
            </a:br>
            <a:r>
              <a:rPr lang="uk-UA" sz="1800" dirty="0" smtClean="0">
                <a:solidFill>
                  <a:schemeClr val="tx2">
                    <a:lumMod val="75000"/>
                  </a:schemeClr>
                </a:solidFill>
                <a:latin typeface="Times New Roman" pitchFamily="18" charset="0"/>
                <a:cs typeface="Times New Roman" pitchFamily="18" charset="0"/>
              </a:rPr>
              <a:t>4. Для  дітей  з  порушеннями  зору,  слуху,  опорно-рухового </a:t>
            </a:r>
            <a:br>
              <a:rPr lang="uk-UA" sz="1800" dirty="0" smtClean="0">
                <a:solidFill>
                  <a:schemeClr val="tx2">
                    <a:lumMod val="75000"/>
                  </a:schemeClr>
                </a:solidFill>
                <a:latin typeface="Times New Roman" pitchFamily="18" charset="0"/>
                <a:cs typeface="Times New Roman" pitchFamily="18" charset="0"/>
              </a:rPr>
            </a:br>
            <a:r>
              <a:rPr lang="uk-UA" sz="1800" dirty="0" smtClean="0">
                <a:solidFill>
                  <a:schemeClr val="tx2">
                    <a:lumMod val="75000"/>
                  </a:schemeClr>
                </a:solidFill>
                <a:latin typeface="Times New Roman" pitchFamily="18" charset="0"/>
                <a:cs typeface="Times New Roman" pitchFamily="18" charset="0"/>
              </a:rPr>
              <a:t>апарату,   з   розумовою   відсталістю,  із  затримкою  психічного </a:t>
            </a:r>
            <a:br>
              <a:rPr lang="uk-UA" sz="1800" dirty="0" smtClean="0">
                <a:solidFill>
                  <a:schemeClr val="tx2">
                    <a:lumMod val="75000"/>
                  </a:schemeClr>
                </a:solidFill>
                <a:latin typeface="Times New Roman" pitchFamily="18" charset="0"/>
                <a:cs typeface="Times New Roman" pitchFamily="18" charset="0"/>
              </a:rPr>
            </a:br>
            <a:r>
              <a:rPr lang="uk-UA" sz="1800" dirty="0" smtClean="0">
                <a:solidFill>
                  <a:schemeClr val="tx2">
                    <a:lumMod val="75000"/>
                  </a:schemeClr>
                </a:solidFill>
                <a:latin typeface="Times New Roman" pitchFamily="18" charset="0"/>
                <a:cs typeface="Times New Roman" pitchFamily="18" charset="0"/>
              </a:rPr>
              <a:t>розвитку, у яких виявлено мовленнєві порушення, вводиться </a:t>
            </a:r>
            <a:r>
              <a:rPr lang="uk-UA" sz="1800" b="1" dirty="0" smtClean="0">
                <a:solidFill>
                  <a:schemeClr val="tx2">
                    <a:lumMod val="75000"/>
                  </a:schemeClr>
                </a:solidFill>
                <a:latin typeface="Times New Roman" pitchFamily="18" charset="0"/>
                <a:cs typeface="Times New Roman" pitchFamily="18" charset="0"/>
              </a:rPr>
              <a:t>1 штатна одиниця  учителя-логопеда  на кожні 10 дітей з тяжкими порушеннями мовлення  </a:t>
            </a:r>
            <a:r>
              <a:rPr lang="uk-UA" sz="1800" dirty="0" smtClean="0">
                <a:solidFill>
                  <a:schemeClr val="tx2">
                    <a:lumMod val="75000"/>
                  </a:schemeClr>
                </a:solidFill>
                <a:latin typeface="Times New Roman" pitchFamily="18" charset="0"/>
                <a:cs typeface="Times New Roman" pitchFamily="18" charset="0"/>
              </a:rPr>
              <a:t>(</a:t>
            </a:r>
            <a:r>
              <a:rPr lang="uk-UA" sz="1800" dirty="0" err="1" smtClean="0">
                <a:solidFill>
                  <a:schemeClr val="tx2">
                    <a:lumMod val="75000"/>
                  </a:schemeClr>
                </a:solidFill>
                <a:latin typeface="Times New Roman" pitchFamily="18" charset="0"/>
                <a:cs typeface="Times New Roman" pitchFamily="18" charset="0"/>
              </a:rPr>
              <a:t>ринолалія</a:t>
            </a:r>
            <a:r>
              <a:rPr lang="uk-UA" sz="1800" dirty="0" smtClean="0">
                <a:solidFill>
                  <a:schemeClr val="tx2">
                    <a:lumMod val="75000"/>
                  </a:schemeClr>
                </a:solidFill>
                <a:latin typeface="Times New Roman" pitchFamily="18" charset="0"/>
                <a:cs typeface="Times New Roman" pitchFamily="18" charset="0"/>
              </a:rPr>
              <a:t>,   заїкуватість,   загальне   недорозвинення, алалія,   афазія,   дизартрія)   </a:t>
            </a:r>
            <a:r>
              <a:rPr lang="uk-UA" sz="1800" b="1" dirty="0" smtClean="0">
                <a:solidFill>
                  <a:schemeClr val="tx2">
                    <a:lumMod val="75000"/>
                  </a:schemeClr>
                </a:solidFill>
                <a:latin typeface="Times New Roman" pitchFamily="18" charset="0"/>
                <a:cs typeface="Times New Roman" pitchFamily="18" charset="0"/>
              </a:rPr>
              <a:t>або   на   кожні   12   дітей   з фонетико-фонематичним </a:t>
            </a:r>
            <a:r>
              <a:rPr lang="uk-UA" sz="1800" b="1" dirty="0" smtClean="0">
                <a:solidFill>
                  <a:schemeClr val="tx2">
                    <a:lumMod val="75000"/>
                  </a:schemeClr>
                </a:solidFill>
                <a:latin typeface="Times New Roman" pitchFamily="18" charset="0"/>
                <a:cs typeface="Times New Roman" pitchFamily="18" charset="0"/>
              </a:rPr>
              <a:t>недорозвиненням, </a:t>
            </a:r>
            <a:r>
              <a:rPr lang="uk-UA" sz="1800" b="1" dirty="0" err="1" smtClean="0">
                <a:solidFill>
                  <a:schemeClr val="tx2">
                    <a:lumMod val="75000"/>
                  </a:schemeClr>
                </a:solidFill>
                <a:latin typeface="Times New Roman" pitchFamily="18" charset="0"/>
                <a:cs typeface="Times New Roman" pitchFamily="18" charset="0"/>
              </a:rPr>
              <a:t>дислалією</a:t>
            </a:r>
            <a:r>
              <a:rPr lang="uk-UA" sz="1800" b="1" dirty="0" smtClean="0">
                <a:solidFill>
                  <a:schemeClr val="tx2">
                    <a:lumMod val="75000"/>
                  </a:schemeClr>
                </a:solidFill>
                <a:latin typeface="Times New Roman" pitchFamily="18" charset="0"/>
                <a:cs typeface="Times New Roman" pitchFamily="18" charset="0"/>
              </a:rPr>
              <a:t>. </a:t>
            </a:r>
            <a:r>
              <a:rPr lang="uk-UA" sz="1800" dirty="0" smtClean="0">
                <a:solidFill>
                  <a:schemeClr val="tx2">
                    <a:lumMod val="75000"/>
                  </a:schemeClr>
                </a:solidFill>
                <a:latin typeface="Times New Roman" pitchFamily="18" charset="0"/>
                <a:cs typeface="Times New Roman" pitchFamily="18" charset="0"/>
              </a:rPr>
              <a:t/>
            </a:r>
            <a:br>
              <a:rPr lang="uk-UA" sz="1800" dirty="0" smtClean="0">
                <a:solidFill>
                  <a:schemeClr val="tx2">
                    <a:lumMod val="75000"/>
                  </a:schemeClr>
                </a:solidFill>
                <a:latin typeface="Times New Roman" pitchFamily="18" charset="0"/>
                <a:cs typeface="Times New Roman" pitchFamily="18" charset="0"/>
              </a:rPr>
            </a:br>
            <a:r>
              <a:rPr lang="ru-RU" sz="1800" dirty="0" smtClean="0">
                <a:solidFill>
                  <a:schemeClr val="tx2">
                    <a:lumMod val="75000"/>
                  </a:schemeClr>
                </a:solidFill>
                <a:latin typeface="Times New Roman" pitchFamily="18" charset="0"/>
                <a:cs typeface="Times New Roman" pitchFamily="18" charset="0"/>
              </a:rPr>
              <a:t/>
            </a:r>
            <a:br>
              <a:rPr lang="ru-RU" sz="1800" dirty="0" smtClean="0">
                <a:solidFill>
                  <a:schemeClr val="tx2">
                    <a:lumMod val="75000"/>
                  </a:schemeClr>
                </a:solidFill>
                <a:latin typeface="Times New Roman" pitchFamily="18" charset="0"/>
                <a:cs typeface="Times New Roman" pitchFamily="18" charset="0"/>
              </a:rPr>
            </a:br>
            <a:r>
              <a:rPr lang="uk-UA" sz="1800" dirty="0" smtClean="0">
                <a:solidFill>
                  <a:schemeClr val="tx2">
                    <a:lumMod val="75000"/>
                  </a:schemeClr>
                </a:solidFill>
                <a:latin typeface="Times New Roman" pitchFamily="18" charset="0"/>
                <a:cs typeface="Times New Roman" pitchFamily="18" charset="0"/>
              </a:rPr>
              <a:t>5. Для  дітей  з  порушеннями  слуху,   зору,   з   розумовою </a:t>
            </a:r>
            <a:br>
              <a:rPr lang="uk-UA" sz="1800" dirty="0" smtClean="0">
                <a:solidFill>
                  <a:schemeClr val="tx2">
                    <a:lumMod val="75000"/>
                  </a:schemeClr>
                </a:solidFill>
                <a:latin typeface="Times New Roman" pitchFamily="18" charset="0"/>
                <a:cs typeface="Times New Roman" pitchFamily="18" charset="0"/>
              </a:rPr>
            </a:br>
            <a:r>
              <a:rPr lang="uk-UA" sz="1800" dirty="0" smtClean="0">
                <a:solidFill>
                  <a:schemeClr val="tx2">
                    <a:lumMod val="75000"/>
                  </a:schemeClr>
                </a:solidFill>
                <a:latin typeface="Times New Roman" pitchFamily="18" charset="0"/>
                <a:cs typeface="Times New Roman" pitchFamily="18" charset="0"/>
              </a:rPr>
              <a:t>відсталістю,  із  затримкою психічного розвитку вводиться </a:t>
            </a:r>
            <a:r>
              <a:rPr lang="uk-UA" sz="1800" b="1" dirty="0" smtClean="0">
                <a:solidFill>
                  <a:schemeClr val="tx2">
                    <a:lumMod val="75000"/>
                  </a:schemeClr>
                </a:solidFill>
                <a:latin typeface="Times New Roman" pitchFamily="18" charset="0"/>
                <a:cs typeface="Times New Roman" pitchFamily="18" charset="0"/>
              </a:rPr>
              <a:t>1 штатна </a:t>
            </a:r>
            <a:br>
              <a:rPr lang="uk-UA" sz="1800" b="1" dirty="0" smtClean="0">
                <a:solidFill>
                  <a:schemeClr val="tx2">
                    <a:lumMod val="75000"/>
                  </a:schemeClr>
                </a:solidFill>
                <a:latin typeface="Times New Roman" pitchFamily="18" charset="0"/>
                <a:cs typeface="Times New Roman" pitchFamily="18" charset="0"/>
              </a:rPr>
            </a:br>
            <a:r>
              <a:rPr lang="uk-UA" sz="1800" b="1" dirty="0" smtClean="0">
                <a:solidFill>
                  <a:schemeClr val="tx2">
                    <a:lumMod val="75000"/>
                  </a:schemeClr>
                </a:solidFill>
                <a:latin typeface="Times New Roman" pitchFamily="18" charset="0"/>
                <a:cs typeface="Times New Roman" pitchFamily="18" charset="0"/>
              </a:rPr>
              <a:t>одиниця посади вчителя-дефектолога </a:t>
            </a:r>
            <a:r>
              <a:rPr lang="uk-UA" sz="1800" dirty="0" smtClean="0">
                <a:solidFill>
                  <a:schemeClr val="tx2">
                    <a:lumMod val="75000"/>
                  </a:schemeClr>
                </a:solidFill>
                <a:latin typeface="Times New Roman" pitchFamily="18" charset="0"/>
                <a:cs typeface="Times New Roman" pitchFamily="18" charset="0"/>
              </a:rPr>
              <a:t>на кожну таку групу. </a:t>
            </a:r>
            <a:endParaRPr lang="en-US" sz="1800" b="1" dirty="0">
              <a:solidFill>
                <a:schemeClr val="tx2">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6404134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Содержимое 12" descr="fon_svet_polosy_pyatna_odnotonnyy_43981_2560x1600.jpg"/>
          <p:cNvPicPr>
            <a:picLocks noGrp="1" noChangeAspect="1"/>
          </p:cNvPicPr>
          <p:nvPr>
            <p:ph idx="1"/>
          </p:nvPr>
        </p:nvPicPr>
        <p:blipFill>
          <a:blip r:embed="rId2"/>
          <a:stretch>
            <a:fillRect/>
          </a:stretch>
        </p:blipFill>
        <p:spPr>
          <a:xfrm>
            <a:off x="1" y="0"/>
            <a:ext cx="9144000" cy="6858000"/>
          </a:xfrm>
        </p:spPr>
      </p:pic>
      <p:pic>
        <p:nvPicPr>
          <p:cNvPr id="5" name="Рисунок 4" descr="0_39ba6_e531b2e1_M.jpg"/>
          <p:cNvPicPr>
            <a:picLocks noChangeAspect="1"/>
          </p:cNvPicPr>
          <p:nvPr/>
        </p:nvPicPr>
        <p:blipFill>
          <a:blip r:embed="rId3"/>
          <a:stretch>
            <a:fillRect/>
          </a:stretch>
        </p:blipFill>
        <p:spPr>
          <a:xfrm rot="10545700">
            <a:off x="49847" y="227869"/>
            <a:ext cx="1400719" cy="1400719"/>
          </a:xfrm>
          <a:prstGeom prst="rect">
            <a:avLst/>
          </a:prstGeom>
        </p:spPr>
      </p:pic>
      <p:sp>
        <p:nvSpPr>
          <p:cNvPr id="7" name="Заголовок 6"/>
          <p:cNvSpPr>
            <a:spLocks noGrp="1"/>
          </p:cNvSpPr>
          <p:nvPr>
            <p:ph type="title"/>
          </p:nvPr>
        </p:nvSpPr>
        <p:spPr>
          <a:xfrm>
            <a:off x="457200" y="0"/>
            <a:ext cx="8229600" cy="785794"/>
          </a:xfrm>
        </p:spPr>
        <p:txBody>
          <a:bodyPr>
            <a:normAutofit/>
          </a:bodyPr>
          <a:lstStyle/>
          <a:p>
            <a:r>
              <a:rPr lang="uk-UA" sz="2400" b="1" dirty="0" smtClean="0">
                <a:solidFill>
                  <a:schemeClr val="tx2">
                    <a:lumMod val="75000"/>
                  </a:schemeClr>
                </a:solidFill>
                <a:latin typeface="Times New Roman" pitchFamily="18" charset="0"/>
                <a:cs typeface="Times New Roman" pitchFamily="18" charset="0"/>
              </a:rPr>
              <a:t>Оцінка </a:t>
            </a:r>
            <a:r>
              <a:rPr lang="uk-UA" sz="2400" b="1" dirty="0" smtClean="0">
                <a:solidFill>
                  <a:schemeClr val="tx2">
                    <a:lumMod val="75000"/>
                  </a:schemeClr>
                </a:solidFill>
                <a:latin typeface="Times New Roman" pitchFamily="18" charset="0"/>
                <a:cs typeface="Times New Roman" pitchFamily="18" charset="0"/>
              </a:rPr>
              <a:t>мовленнєвого розвитку дітей дошкільного віку</a:t>
            </a:r>
            <a:endParaRPr lang="ru-RU" sz="2400" dirty="0"/>
          </a:p>
        </p:txBody>
      </p:sp>
      <p:sp>
        <p:nvSpPr>
          <p:cNvPr id="8" name="TextBox 7"/>
          <p:cNvSpPr txBox="1"/>
          <p:nvPr/>
        </p:nvSpPr>
        <p:spPr>
          <a:xfrm>
            <a:off x="0" y="857232"/>
            <a:ext cx="9001156" cy="6708399"/>
          </a:xfrm>
          <a:prstGeom prst="rect">
            <a:avLst/>
          </a:prstGeom>
          <a:noFill/>
        </p:spPr>
        <p:txBody>
          <a:bodyPr wrap="square" rtlCol="0">
            <a:spAutoFit/>
          </a:bodyPr>
          <a:lstStyle/>
          <a:p>
            <a:r>
              <a:rPr lang="ru-RU" sz="2000" b="1" dirty="0" smtClean="0">
                <a:solidFill>
                  <a:schemeClr val="accent1">
                    <a:lumMod val="50000"/>
                  </a:schemeClr>
                </a:solidFill>
                <a:latin typeface="Times New Roman" pitchFamily="18" charset="0"/>
                <a:cs typeface="Times New Roman" pitchFamily="18" charset="0"/>
              </a:rPr>
              <a:t>І </a:t>
            </a:r>
            <a:r>
              <a:rPr lang="ru-RU" sz="2000" b="1" dirty="0" err="1" smtClean="0">
                <a:solidFill>
                  <a:schemeClr val="accent1">
                    <a:lumMod val="50000"/>
                  </a:schemeClr>
                </a:solidFill>
                <a:latin typeface="Times New Roman" pitchFamily="18" charset="0"/>
                <a:cs typeface="Times New Roman" pitchFamily="18" charset="0"/>
              </a:rPr>
              <a:t>етап</a:t>
            </a:r>
            <a:r>
              <a:rPr lang="ru-RU" sz="2000" dirty="0" smtClean="0">
                <a:solidFill>
                  <a:schemeClr val="accent1">
                    <a:lumMod val="50000"/>
                  </a:schemeClr>
                </a:solidFill>
                <a:latin typeface="Times New Roman" pitchFamily="18" charset="0"/>
                <a:cs typeface="Times New Roman" pitchFamily="18" charset="0"/>
              </a:rPr>
              <a:t> – </a:t>
            </a:r>
            <a:r>
              <a:rPr lang="ru-RU" sz="2000" dirty="0" err="1" smtClean="0">
                <a:solidFill>
                  <a:schemeClr val="accent1">
                    <a:lumMod val="50000"/>
                  </a:schemeClr>
                </a:solidFill>
                <a:latin typeface="Times New Roman" pitchFamily="18" charset="0"/>
                <a:cs typeface="Times New Roman" pitchFamily="18" charset="0"/>
              </a:rPr>
              <a:t>орієнтовно-підготовчий</a:t>
            </a:r>
            <a:r>
              <a:rPr lang="ru-RU" sz="2000" dirty="0" smtClean="0">
                <a:solidFill>
                  <a:schemeClr val="accent1">
                    <a:lumMod val="50000"/>
                  </a:schemeClr>
                </a:solidFill>
                <a:latin typeface="Times New Roman" pitchFamily="18" charset="0"/>
                <a:cs typeface="Times New Roman" pitchFamily="18" charset="0"/>
              </a:rPr>
              <a:t>:</a:t>
            </a:r>
          </a:p>
          <a:p>
            <a:pPr>
              <a:buFontTx/>
              <a:buChar char="-"/>
            </a:pPr>
            <a:r>
              <a:rPr lang="ru-RU" sz="2000" dirty="0" err="1" smtClean="0">
                <a:solidFill>
                  <a:schemeClr val="accent1">
                    <a:lumMod val="50000"/>
                  </a:schemeClr>
                </a:solidFill>
                <a:latin typeface="Times New Roman" pitchFamily="18" charset="0"/>
                <a:cs typeface="Times New Roman" pitchFamily="18" charset="0"/>
              </a:rPr>
              <a:t>збір</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анамнестичних</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даних</a:t>
            </a:r>
            <a:r>
              <a:rPr lang="ru-RU" sz="2000" dirty="0" smtClean="0">
                <a:solidFill>
                  <a:schemeClr val="accent1">
                    <a:lumMod val="50000"/>
                  </a:schemeClr>
                </a:solidFill>
                <a:latin typeface="Times New Roman" pitchFamily="18" charset="0"/>
                <a:cs typeface="Times New Roman" pitchFamily="18" charset="0"/>
              </a:rPr>
              <a:t> на </a:t>
            </a:r>
            <a:r>
              <a:rPr lang="ru-RU" sz="2000" dirty="0" err="1" smtClean="0">
                <a:solidFill>
                  <a:schemeClr val="accent1">
                    <a:lumMod val="50000"/>
                  </a:schemeClr>
                </a:solidFill>
                <a:latin typeface="Times New Roman" pitchFamily="18" charset="0"/>
                <a:cs typeface="Times New Roman" pitchFamily="18" charset="0"/>
              </a:rPr>
              <a:t>основі</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вивчення</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медичної</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документації</a:t>
            </a:r>
            <a:r>
              <a:rPr lang="ru-RU" sz="2000" dirty="0" smtClean="0">
                <a:solidFill>
                  <a:schemeClr val="accent1">
                    <a:lumMod val="50000"/>
                  </a:schemeClr>
                </a:solidFill>
                <a:latin typeface="Times New Roman" pitchFamily="18" charset="0"/>
                <a:cs typeface="Times New Roman" pitchFamily="18" charset="0"/>
              </a:rPr>
              <a:t> про </a:t>
            </a:r>
            <a:r>
              <a:rPr lang="ru-RU" sz="2000" dirty="0" err="1" smtClean="0">
                <a:solidFill>
                  <a:schemeClr val="accent1">
                    <a:lumMod val="50000"/>
                  </a:schemeClr>
                </a:solidFill>
                <a:latin typeface="Times New Roman" pitchFamily="18" charset="0"/>
                <a:cs typeface="Times New Roman" pitchFamily="18" charset="0"/>
              </a:rPr>
              <a:t>дитину</a:t>
            </a:r>
            <a:r>
              <a:rPr lang="ru-RU" sz="2000" dirty="0" smtClean="0">
                <a:solidFill>
                  <a:schemeClr val="accent1">
                    <a:lumMod val="50000"/>
                  </a:schemeClr>
                </a:solidFill>
                <a:latin typeface="Times New Roman" pitchFamily="18" charset="0"/>
                <a:cs typeface="Times New Roman" pitchFamily="18" charset="0"/>
              </a:rPr>
              <a:t>; </a:t>
            </a:r>
            <a:endParaRPr lang="ru-RU" sz="2000" dirty="0" smtClean="0">
              <a:solidFill>
                <a:schemeClr val="accent1">
                  <a:lumMod val="50000"/>
                </a:schemeClr>
              </a:solidFill>
              <a:latin typeface="Times New Roman" pitchFamily="18" charset="0"/>
              <a:cs typeface="Times New Roman" pitchFamily="18" charset="0"/>
            </a:endParaRPr>
          </a:p>
          <a:p>
            <a:pPr>
              <a:buFontTx/>
              <a:buChar char="-"/>
            </a:pP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з’ясування</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скарг</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опитування</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батьків</a:t>
            </a:r>
            <a:r>
              <a:rPr lang="ru-RU" sz="2000" dirty="0" smtClean="0">
                <a:solidFill>
                  <a:schemeClr val="accent1">
                    <a:lumMod val="50000"/>
                  </a:schemeClr>
                </a:solidFill>
                <a:latin typeface="Times New Roman" pitchFamily="18" charset="0"/>
                <a:cs typeface="Times New Roman" pitchFamily="18" charset="0"/>
              </a:rPr>
              <a:t>; </a:t>
            </a:r>
            <a:endParaRPr lang="ru-RU" sz="2000" dirty="0" smtClean="0">
              <a:solidFill>
                <a:schemeClr val="accent1">
                  <a:lumMod val="50000"/>
                </a:schemeClr>
              </a:solidFill>
              <a:latin typeface="Times New Roman" pitchFamily="18" charset="0"/>
              <a:cs typeface="Times New Roman" pitchFamily="18" charset="0"/>
            </a:endParaRPr>
          </a:p>
          <a:p>
            <a:pPr>
              <a:buFontTx/>
              <a:buChar char="-"/>
            </a:pP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виявлення</a:t>
            </a:r>
            <a:r>
              <a:rPr lang="ru-RU" sz="2000" dirty="0" smtClean="0">
                <a:solidFill>
                  <a:schemeClr val="accent1">
                    <a:lumMod val="50000"/>
                  </a:schemeClr>
                </a:solidFill>
                <a:latin typeface="Times New Roman" pitchFamily="18" charset="0"/>
                <a:cs typeface="Times New Roman" pitchFamily="18" charset="0"/>
              </a:rPr>
              <a:t> </a:t>
            </a:r>
            <a:r>
              <a:rPr lang="ru-RU" sz="2000" dirty="0" smtClean="0">
                <a:solidFill>
                  <a:schemeClr val="accent1">
                    <a:lumMod val="50000"/>
                  </a:schemeClr>
                </a:solidFill>
                <a:latin typeface="Times New Roman" pitchFamily="18" charset="0"/>
                <a:cs typeface="Times New Roman" pitchFamily="18" charset="0"/>
              </a:rPr>
              <a:t>в </a:t>
            </a:r>
            <a:r>
              <a:rPr lang="ru-RU" sz="2000" dirty="0" err="1" smtClean="0">
                <a:solidFill>
                  <a:schemeClr val="accent1">
                    <a:lumMod val="50000"/>
                  </a:schemeClr>
                </a:solidFill>
                <a:latin typeface="Times New Roman" pitchFamily="18" charset="0"/>
                <a:cs typeface="Times New Roman" pitchFamily="18" charset="0"/>
              </a:rPr>
              <a:t>бесіді</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попередніх</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даних</a:t>
            </a:r>
            <a:r>
              <a:rPr lang="ru-RU" sz="2000" dirty="0" smtClean="0">
                <a:solidFill>
                  <a:schemeClr val="accent1">
                    <a:lumMod val="50000"/>
                  </a:schemeClr>
                </a:solidFill>
                <a:latin typeface="Times New Roman" pitchFamily="18" charset="0"/>
                <a:cs typeface="Times New Roman" pitchFamily="18" charset="0"/>
              </a:rPr>
              <a:t> про </a:t>
            </a:r>
            <a:r>
              <a:rPr lang="ru-RU" sz="2000" dirty="0" err="1" smtClean="0">
                <a:solidFill>
                  <a:schemeClr val="accent1">
                    <a:lumMod val="50000"/>
                  </a:schemeClr>
                </a:solidFill>
                <a:latin typeface="Times New Roman" pitchFamily="18" charset="0"/>
                <a:cs typeface="Times New Roman" pitchFamily="18" charset="0"/>
              </a:rPr>
              <a:t>індивідуально-типологічні</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особливості</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дитини</a:t>
            </a:r>
            <a:r>
              <a:rPr lang="ru-RU" sz="2000" dirty="0" smtClean="0">
                <a:solidFill>
                  <a:schemeClr val="accent1">
                    <a:lumMod val="50000"/>
                  </a:schemeClr>
                </a:solidFill>
                <a:latin typeface="Times New Roman" pitchFamily="18" charset="0"/>
                <a:cs typeface="Times New Roman" pitchFamily="18" charset="0"/>
              </a:rPr>
              <a:t> в </a:t>
            </a:r>
            <a:r>
              <a:rPr lang="ru-RU" sz="2000" dirty="0" err="1" smtClean="0">
                <a:solidFill>
                  <a:schemeClr val="accent1">
                    <a:lumMod val="50000"/>
                  </a:schemeClr>
                </a:solidFill>
                <a:latin typeface="Times New Roman" pitchFamily="18" charset="0"/>
                <a:cs typeface="Times New Roman" pitchFamily="18" charset="0"/>
              </a:rPr>
              <a:t>цілому</a:t>
            </a:r>
            <a:r>
              <a:rPr lang="ru-RU" sz="2000" dirty="0" smtClean="0">
                <a:solidFill>
                  <a:schemeClr val="accent1">
                    <a:lumMod val="50000"/>
                  </a:schemeClr>
                </a:solidFill>
                <a:latin typeface="Times New Roman" pitchFamily="18" charset="0"/>
                <a:cs typeface="Times New Roman" pitchFamily="18" charset="0"/>
              </a:rPr>
              <a:t> та </a:t>
            </a:r>
            <a:r>
              <a:rPr lang="ru-RU" sz="2000" dirty="0" err="1" smtClean="0">
                <a:solidFill>
                  <a:schemeClr val="accent1">
                    <a:lumMod val="50000"/>
                  </a:schemeClr>
                </a:solidFill>
                <a:latin typeface="Times New Roman" pitchFamily="18" charset="0"/>
                <a:cs typeface="Times New Roman" pitchFamily="18" charset="0"/>
              </a:rPr>
              <a:t>мовлення</a:t>
            </a:r>
            <a:r>
              <a:rPr lang="ru-RU" sz="2000" dirty="0" smtClean="0">
                <a:solidFill>
                  <a:schemeClr val="accent1">
                    <a:lumMod val="50000"/>
                  </a:schemeClr>
                </a:solidFill>
                <a:latin typeface="Times New Roman" pitchFamily="18" charset="0"/>
                <a:cs typeface="Times New Roman" pitchFamily="18" charset="0"/>
              </a:rPr>
              <a:t>. </a:t>
            </a:r>
            <a:endParaRPr lang="ru-RU" sz="2000" dirty="0" smtClean="0">
              <a:solidFill>
                <a:schemeClr val="accent1">
                  <a:lumMod val="50000"/>
                </a:schemeClr>
              </a:solidFill>
              <a:latin typeface="Times New Roman" pitchFamily="18" charset="0"/>
              <a:cs typeface="Times New Roman" pitchFamily="18" charset="0"/>
            </a:endParaRPr>
          </a:p>
          <a:p>
            <a:endParaRPr lang="uk-UA" sz="2000" dirty="0" smtClean="0">
              <a:solidFill>
                <a:schemeClr val="accent1">
                  <a:lumMod val="50000"/>
                </a:schemeClr>
              </a:solidFill>
              <a:latin typeface="Times New Roman" pitchFamily="18" charset="0"/>
              <a:cs typeface="Times New Roman" pitchFamily="18" charset="0"/>
            </a:endParaRPr>
          </a:p>
          <a:p>
            <a:r>
              <a:rPr lang="ru-RU" sz="2000" b="1" dirty="0" smtClean="0">
                <a:solidFill>
                  <a:schemeClr val="accent1">
                    <a:lumMod val="50000"/>
                  </a:schemeClr>
                </a:solidFill>
                <a:latin typeface="Times New Roman" pitchFamily="18" charset="0"/>
                <a:cs typeface="Times New Roman" pitchFamily="18" charset="0"/>
              </a:rPr>
              <a:t>II </a:t>
            </a:r>
            <a:r>
              <a:rPr lang="ru-RU" sz="2000" b="1" dirty="0" err="1" smtClean="0">
                <a:solidFill>
                  <a:schemeClr val="accent1">
                    <a:lumMod val="50000"/>
                  </a:schemeClr>
                </a:solidFill>
                <a:latin typeface="Times New Roman" pitchFamily="18" charset="0"/>
                <a:cs typeface="Times New Roman" pitchFamily="18" charset="0"/>
              </a:rPr>
              <a:t>етап</a:t>
            </a:r>
            <a:r>
              <a:rPr lang="ru-RU" sz="2000" dirty="0" smtClean="0">
                <a:solidFill>
                  <a:schemeClr val="accent1">
                    <a:lumMod val="50000"/>
                  </a:schemeClr>
                </a:solidFill>
                <a:latin typeface="Times New Roman" pitchFamily="18" charset="0"/>
                <a:cs typeface="Times New Roman" pitchFamily="18" charset="0"/>
              </a:rPr>
              <a:t> – </a:t>
            </a:r>
            <a:r>
              <a:rPr lang="ru-RU" sz="2000" dirty="0" err="1" smtClean="0">
                <a:solidFill>
                  <a:schemeClr val="accent1">
                    <a:lumMod val="50000"/>
                  </a:schemeClr>
                </a:solidFill>
                <a:latin typeface="Times New Roman" pitchFamily="18" charset="0"/>
                <a:cs typeface="Times New Roman" pitchFamily="18" charset="0"/>
              </a:rPr>
              <a:t>діагностично-диференційований</a:t>
            </a:r>
            <a:r>
              <a:rPr lang="ru-RU" sz="2000" dirty="0" smtClean="0">
                <a:solidFill>
                  <a:schemeClr val="accent1">
                    <a:lumMod val="50000"/>
                  </a:schemeClr>
                </a:solidFill>
                <a:latin typeface="Times New Roman" pitchFamily="18" charset="0"/>
                <a:cs typeface="Times New Roman" pitchFamily="18" charset="0"/>
              </a:rPr>
              <a:t>: </a:t>
            </a:r>
          </a:p>
          <a:p>
            <a:pPr>
              <a:buFontTx/>
              <a:buChar char="-"/>
            </a:pPr>
            <a:r>
              <a:rPr lang="ru-RU" sz="2000" dirty="0" err="1" smtClean="0">
                <a:solidFill>
                  <a:schemeClr val="accent1">
                    <a:lumMod val="50000"/>
                  </a:schemeClr>
                </a:solidFill>
                <a:latin typeface="Times New Roman" pitchFamily="18" charset="0"/>
                <a:cs typeface="Times New Roman" pitchFamily="18" charset="0"/>
              </a:rPr>
              <a:t>оцінка</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всіх</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компонентів</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мовлення</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дитини</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словникового</a:t>
            </a:r>
            <a:r>
              <a:rPr lang="ru-RU" sz="2000" dirty="0" smtClean="0">
                <a:solidFill>
                  <a:schemeClr val="accent1">
                    <a:lumMod val="50000"/>
                  </a:schemeClr>
                </a:solidFill>
                <a:latin typeface="Times New Roman" pitchFamily="18" charset="0"/>
                <a:cs typeface="Times New Roman" pitchFamily="18" charset="0"/>
              </a:rPr>
              <a:t> запасу, </a:t>
            </a:r>
            <a:r>
              <a:rPr lang="ru-RU" sz="2000" dirty="0" err="1" smtClean="0">
                <a:solidFill>
                  <a:schemeClr val="accent1">
                    <a:lumMod val="50000"/>
                  </a:schemeClr>
                </a:solidFill>
                <a:latin typeface="Times New Roman" pitchFamily="18" charset="0"/>
                <a:cs typeface="Times New Roman" pitchFamily="18" charset="0"/>
              </a:rPr>
              <a:t>граматичної</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будови</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зв’язного</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мовлення</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звуковимови</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й</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фонематичних</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процесів</a:t>
            </a:r>
            <a:r>
              <a:rPr lang="ru-RU" sz="2000" dirty="0" smtClean="0">
                <a:solidFill>
                  <a:schemeClr val="accent1">
                    <a:lumMod val="50000"/>
                  </a:schemeClr>
                </a:solidFill>
                <a:latin typeface="Times New Roman" pitchFamily="18" charset="0"/>
                <a:cs typeface="Times New Roman" pitchFamily="18" charset="0"/>
              </a:rPr>
              <a:t>) в </a:t>
            </a:r>
            <a:r>
              <a:rPr lang="ru-RU" sz="2000" dirty="0" err="1" smtClean="0">
                <a:solidFill>
                  <a:schemeClr val="accent1">
                    <a:lumMod val="50000"/>
                  </a:schemeClr>
                </a:solidFill>
                <a:latin typeface="Times New Roman" pitchFamily="18" charset="0"/>
                <a:cs typeface="Times New Roman" pitchFamily="18" charset="0"/>
              </a:rPr>
              <a:t>процесі</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цілеспрямованої</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взаємодії</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вчителя-логопеда</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з</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дитиною</a:t>
            </a:r>
            <a:r>
              <a:rPr lang="ru-RU" sz="2000" dirty="0" smtClean="0">
                <a:solidFill>
                  <a:schemeClr val="accent1">
                    <a:lumMod val="50000"/>
                  </a:schemeClr>
                </a:solidFill>
                <a:latin typeface="Times New Roman" pitchFamily="18" charset="0"/>
                <a:cs typeface="Times New Roman" pitchFamily="18" charset="0"/>
              </a:rPr>
              <a:t>. </a:t>
            </a:r>
            <a:endParaRPr lang="ru-RU" sz="2000" dirty="0" smtClean="0">
              <a:solidFill>
                <a:schemeClr val="accent1">
                  <a:lumMod val="50000"/>
                </a:schemeClr>
              </a:solidFill>
              <a:latin typeface="Times New Roman" pitchFamily="18" charset="0"/>
              <a:cs typeface="Times New Roman" pitchFamily="18" charset="0"/>
            </a:endParaRPr>
          </a:p>
          <a:p>
            <a:r>
              <a:rPr lang="ru-RU" sz="2000" dirty="0" err="1" smtClean="0">
                <a:solidFill>
                  <a:schemeClr val="accent1">
                    <a:lumMod val="50000"/>
                  </a:schemeClr>
                </a:solidFill>
                <a:latin typeface="Times New Roman" pitchFamily="18" charset="0"/>
                <a:cs typeface="Times New Roman" pitchFamily="18" charset="0"/>
              </a:rPr>
              <a:t>З’ясування</a:t>
            </a:r>
            <a:r>
              <a:rPr lang="ru-RU" sz="2000" dirty="0" smtClean="0">
                <a:solidFill>
                  <a:schemeClr val="accent1">
                    <a:lumMod val="50000"/>
                  </a:schemeClr>
                </a:solidFill>
                <a:latin typeface="Times New Roman" pitchFamily="18" charset="0"/>
                <a:cs typeface="Times New Roman" pitchFamily="18" charset="0"/>
              </a:rPr>
              <a:t> </a:t>
            </a:r>
            <a:r>
              <a:rPr lang="ru-RU" sz="2000" dirty="0" smtClean="0">
                <a:solidFill>
                  <a:schemeClr val="accent1">
                    <a:lumMod val="50000"/>
                  </a:schemeClr>
                </a:solidFill>
                <a:latin typeface="Times New Roman" pitchFamily="18" charset="0"/>
                <a:cs typeface="Times New Roman" pitchFamily="18" charset="0"/>
              </a:rPr>
              <a:t>таких </a:t>
            </a:r>
            <a:r>
              <a:rPr lang="ru-RU" sz="2000" dirty="0" err="1" smtClean="0">
                <a:solidFill>
                  <a:schemeClr val="accent1">
                    <a:lumMod val="50000"/>
                  </a:schemeClr>
                </a:solidFill>
                <a:latin typeface="Times New Roman" pitchFamily="18" charset="0"/>
                <a:cs typeface="Times New Roman" pitchFamily="18" charset="0"/>
              </a:rPr>
              <a:t>моментів</a:t>
            </a:r>
            <a:r>
              <a:rPr lang="ru-RU" sz="2000" dirty="0" smtClean="0">
                <a:solidFill>
                  <a:schemeClr val="accent1">
                    <a:lumMod val="50000"/>
                  </a:schemeClr>
                </a:solidFill>
                <a:latin typeface="Times New Roman" pitchFamily="18" charset="0"/>
                <a:cs typeface="Times New Roman" pitchFamily="18" charset="0"/>
              </a:rPr>
              <a:t>: </a:t>
            </a:r>
          </a:p>
          <a:p>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які</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мовленнєві</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засоби</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сформовані</a:t>
            </a:r>
            <a:r>
              <a:rPr lang="ru-RU" sz="2000" dirty="0" smtClean="0">
                <a:solidFill>
                  <a:schemeClr val="accent1">
                    <a:lumMod val="50000"/>
                  </a:schemeClr>
                </a:solidFill>
                <a:latin typeface="Times New Roman" pitchFamily="18" charset="0"/>
                <a:cs typeface="Times New Roman" pitchFamily="18" charset="0"/>
              </a:rPr>
              <a:t> до моменту </a:t>
            </a:r>
            <a:r>
              <a:rPr lang="ru-RU" sz="2000" dirty="0" err="1" smtClean="0">
                <a:solidFill>
                  <a:schemeClr val="accent1">
                    <a:lumMod val="50000"/>
                  </a:schemeClr>
                </a:solidFill>
                <a:latin typeface="Times New Roman" pitchFamily="18" charset="0"/>
                <a:cs typeface="Times New Roman" pitchFamily="18" charset="0"/>
              </a:rPr>
              <a:t>оцінювання</a:t>
            </a:r>
            <a:r>
              <a:rPr lang="ru-RU" sz="2000" dirty="0" smtClean="0">
                <a:solidFill>
                  <a:schemeClr val="accent1">
                    <a:lumMod val="50000"/>
                  </a:schemeClr>
                </a:solidFill>
                <a:latin typeface="Times New Roman" pitchFamily="18" charset="0"/>
                <a:cs typeface="Times New Roman" pitchFamily="18" charset="0"/>
              </a:rPr>
              <a:t>; </a:t>
            </a:r>
          </a:p>
          <a:p>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які</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мовленнєві</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засоби</a:t>
            </a:r>
            <a:r>
              <a:rPr lang="ru-RU" sz="2000" dirty="0" smtClean="0">
                <a:solidFill>
                  <a:schemeClr val="accent1">
                    <a:lumMod val="50000"/>
                  </a:schemeClr>
                </a:solidFill>
                <a:latin typeface="Times New Roman" pitchFamily="18" charset="0"/>
                <a:cs typeface="Times New Roman" pitchFamily="18" charset="0"/>
              </a:rPr>
              <a:t> не </a:t>
            </a:r>
            <a:r>
              <a:rPr lang="ru-RU" sz="2000" dirty="0" err="1" smtClean="0">
                <a:solidFill>
                  <a:schemeClr val="accent1">
                    <a:lumMod val="50000"/>
                  </a:schemeClr>
                </a:solidFill>
                <a:latin typeface="Times New Roman" pitchFamily="18" charset="0"/>
                <a:cs typeface="Times New Roman" pitchFamily="18" charset="0"/>
              </a:rPr>
              <a:t>сформовані</a:t>
            </a:r>
            <a:r>
              <a:rPr lang="ru-RU" sz="2000" dirty="0" smtClean="0">
                <a:solidFill>
                  <a:schemeClr val="accent1">
                    <a:lumMod val="50000"/>
                  </a:schemeClr>
                </a:solidFill>
                <a:latin typeface="Times New Roman" pitchFamily="18" charset="0"/>
                <a:cs typeface="Times New Roman" pitchFamily="18" charset="0"/>
              </a:rPr>
              <a:t> до моменту </a:t>
            </a:r>
            <a:r>
              <a:rPr lang="ru-RU" sz="2000" dirty="0" err="1" smtClean="0">
                <a:solidFill>
                  <a:schemeClr val="accent1">
                    <a:lumMod val="50000"/>
                  </a:schemeClr>
                </a:solidFill>
                <a:latin typeface="Times New Roman" pitchFamily="18" charset="0"/>
                <a:cs typeface="Times New Roman" pitchFamily="18" charset="0"/>
              </a:rPr>
              <a:t>оцінювання</a:t>
            </a:r>
            <a:r>
              <a:rPr lang="ru-RU" sz="2000" dirty="0" smtClean="0">
                <a:solidFill>
                  <a:schemeClr val="accent1">
                    <a:lumMod val="50000"/>
                  </a:schemeClr>
                </a:solidFill>
                <a:latin typeface="Times New Roman" pitchFamily="18" charset="0"/>
                <a:cs typeface="Times New Roman" pitchFamily="18" charset="0"/>
              </a:rPr>
              <a:t>; </a:t>
            </a:r>
          </a:p>
          <a:p>
            <a:r>
              <a:rPr lang="ru-RU" sz="2000" dirty="0" smtClean="0">
                <a:solidFill>
                  <a:schemeClr val="accent1">
                    <a:lumMod val="50000"/>
                  </a:schemeClr>
                </a:solidFill>
                <a:latin typeface="Times New Roman" pitchFamily="18" charset="0"/>
                <a:cs typeface="Times New Roman" pitchFamily="18" charset="0"/>
              </a:rPr>
              <a:t>- характер </a:t>
            </a:r>
            <a:r>
              <a:rPr lang="ru-RU" sz="2000" dirty="0" err="1" smtClean="0">
                <a:solidFill>
                  <a:schemeClr val="accent1">
                    <a:lumMod val="50000"/>
                  </a:schemeClr>
                </a:solidFill>
                <a:latin typeface="Times New Roman" pitchFamily="18" charset="0"/>
                <a:cs typeface="Times New Roman" pitchFamily="18" charset="0"/>
              </a:rPr>
              <a:t>несформованості</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мовленнєвих</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засобів</a:t>
            </a:r>
            <a:r>
              <a:rPr lang="ru-RU" sz="2000" dirty="0" smtClean="0">
                <a:solidFill>
                  <a:schemeClr val="accent1">
                    <a:lumMod val="50000"/>
                  </a:schemeClr>
                </a:solidFill>
                <a:latin typeface="Times New Roman" pitchFamily="18" charset="0"/>
                <a:cs typeface="Times New Roman" pitchFamily="18" charset="0"/>
              </a:rPr>
              <a:t>.</a:t>
            </a:r>
          </a:p>
          <a:p>
            <a:r>
              <a:rPr lang="uk-UA" sz="2000" dirty="0" smtClean="0">
                <a:solidFill>
                  <a:schemeClr val="accent1">
                    <a:lumMod val="50000"/>
                  </a:schemeClr>
                </a:solidFill>
                <a:latin typeface="Times New Roman" pitchFamily="18" charset="0"/>
                <a:cs typeface="Times New Roman" pitchFamily="18" charset="0"/>
              </a:rPr>
              <a:t>Звертається увага на дослідження слуху, зору інтелекту </a:t>
            </a:r>
            <a:r>
              <a:rPr lang="uk-UA" sz="2000" dirty="0" smtClean="0">
                <a:solidFill>
                  <a:schemeClr val="accent1">
                    <a:lumMod val="50000"/>
                  </a:schemeClr>
                </a:solidFill>
                <a:latin typeface="Times New Roman" pitchFamily="18" charset="0"/>
                <a:cs typeface="Times New Roman" pitchFamily="18" charset="0"/>
              </a:rPr>
              <a:t>дитини, </a:t>
            </a:r>
            <a:r>
              <a:rPr lang="uk-UA" sz="2000" dirty="0" smtClean="0">
                <a:solidFill>
                  <a:schemeClr val="accent1">
                    <a:lumMod val="50000"/>
                  </a:schemeClr>
                </a:solidFill>
                <a:latin typeface="Times New Roman" pitchFamily="18" charset="0"/>
                <a:cs typeface="Times New Roman" pitchFamily="18" charset="0"/>
              </a:rPr>
              <a:t>диференціюємо </a:t>
            </a:r>
            <a:r>
              <a:rPr lang="uk-UA" sz="2000" dirty="0" smtClean="0">
                <a:solidFill>
                  <a:schemeClr val="accent1">
                    <a:lumMod val="50000"/>
                  </a:schemeClr>
                </a:solidFill>
                <a:latin typeface="Times New Roman" pitchFamily="18" charset="0"/>
                <a:cs typeface="Times New Roman" pitchFamily="18" charset="0"/>
              </a:rPr>
              <a:t>мовленнєві порушення первинного характеру від порушень мовлення та </a:t>
            </a:r>
            <a:r>
              <a:rPr lang="uk-UA" sz="2000" dirty="0" smtClean="0">
                <a:solidFill>
                  <a:schemeClr val="accent1">
                    <a:lumMod val="50000"/>
                  </a:schemeClr>
                </a:solidFill>
                <a:latin typeface="Times New Roman" pitchFamily="18" charset="0"/>
                <a:cs typeface="Times New Roman" pitchFamily="18" charset="0"/>
              </a:rPr>
              <a:t>обстежуємо </a:t>
            </a:r>
            <a:r>
              <a:rPr lang="uk-UA" sz="2000" dirty="0" err="1" smtClean="0">
                <a:solidFill>
                  <a:schemeClr val="accent1">
                    <a:lumMod val="50000"/>
                  </a:schemeClr>
                </a:solidFill>
                <a:latin typeface="Times New Roman" pitchFamily="18" charset="0"/>
                <a:cs typeface="Times New Roman" pitchFamily="18" charset="0"/>
              </a:rPr>
              <a:t>немовленнєві</a:t>
            </a:r>
            <a:r>
              <a:rPr lang="uk-UA" sz="2000" dirty="0" smtClean="0">
                <a:solidFill>
                  <a:schemeClr val="accent1">
                    <a:lumMod val="50000"/>
                  </a:schemeClr>
                </a:solidFill>
                <a:latin typeface="Times New Roman" pitchFamily="18" charset="0"/>
                <a:cs typeface="Times New Roman" pitchFamily="18" charset="0"/>
              </a:rPr>
              <a:t> </a:t>
            </a:r>
            <a:r>
              <a:rPr lang="uk-UA" sz="2000" dirty="0" smtClean="0">
                <a:solidFill>
                  <a:schemeClr val="accent1">
                    <a:lumMod val="50000"/>
                  </a:schemeClr>
                </a:solidFill>
                <a:latin typeface="Times New Roman" pitchFamily="18" charset="0"/>
                <a:cs typeface="Times New Roman" pitchFamily="18" charset="0"/>
              </a:rPr>
              <a:t>функції, що взаємодіють із мовленнєвими, і тільки після цього </a:t>
            </a:r>
            <a:r>
              <a:rPr lang="uk-UA" sz="2000" dirty="0" smtClean="0">
                <a:solidFill>
                  <a:schemeClr val="accent1">
                    <a:lumMod val="50000"/>
                  </a:schemeClr>
                </a:solidFill>
                <a:latin typeface="Times New Roman" pitchFamily="18" charset="0"/>
                <a:cs typeface="Times New Roman" pitchFamily="18" charset="0"/>
              </a:rPr>
              <a:t>розпочинаємо </a:t>
            </a:r>
            <a:r>
              <a:rPr lang="uk-UA" sz="2000" dirty="0" smtClean="0">
                <a:solidFill>
                  <a:schemeClr val="accent1">
                    <a:lumMod val="50000"/>
                  </a:schemeClr>
                </a:solidFill>
                <a:latin typeface="Times New Roman" pitchFamily="18" charset="0"/>
                <a:cs typeface="Times New Roman" pitchFamily="18" charset="0"/>
              </a:rPr>
              <a:t>оцінку всіх компонентів мовленнєвої системи. </a:t>
            </a:r>
            <a:endParaRPr lang="ru-RU" sz="2000" dirty="0" smtClean="0">
              <a:solidFill>
                <a:schemeClr val="accent1">
                  <a:lumMod val="50000"/>
                </a:schemeClr>
              </a:solidFill>
              <a:latin typeface="Times New Roman" pitchFamily="18" charset="0"/>
              <a:cs typeface="Times New Roman" pitchFamily="18" charset="0"/>
            </a:endParaRPr>
          </a:p>
          <a:p>
            <a:endParaRPr lang="ru-RU" dirty="0" smtClean="0"/>
          </a:p>
          <a:p>
            <a:pPr>
              <a:buFontTx/>
              <a:buChar char="-"/>
            </a:pPr>
            <a:endParaRPr lang="ru-RU" dirty="0"/>
          </a:p>
        </p:txBody>
      </p:sp>
    </p:spTree>
    <p:extLst>
      <p:ext uri="{BB962C8B-B14F-4D97-AF65-F5344CB8AC3E}">
        <p14:creationId xmlns:p14="http://schemas.microsoft.com/office/powerpoint/2010/main" xmlns="" val="26404134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Содержимое 12" descr="fon_svet_polosy_pyatna_odnotonnyy_43981_2560x1600.jpg"/>
          <p:cNvPicPr>
            <a:picLocks noGrp="1" noChangeAspect="1"/>
          </p:cNvPicPr>
          <p:nvPr>
            <p:ph idx="1"/>
          </p:nvPr>
        </p:nvPicPr>
        <p:blipFill>
          <a:blip r:embed="rId2"/>
          <a:stretch>
            <a:fillRect/>
          </a:stretch>
        </p:blipFill>
        <p:spPr>
          <a:xfrm>
            <a:off x="1" y="0"/>
            <a:ext cx="9144000" cy="6858000"/>
          </a:xfrm>
        </p:spPr>
      </p:pic>
      <p:pic>
        <p:nvPicPr>
          <p:cNvPr id="5" name="Рисунок 4" descr="0_39ba6_e531b2e1_M.jpg"/>
          <p:cNvPicPr>
            <a:picLocks noChangeAspect="1"/>
          </p:cNvPicPr>
          <p:nvPr/>
        </p:nvPicPr>
        <p:blipFill>
          <a:blip r:embed="rId3"/>
          <a:stretch>
            <a:fillRect/>
          </a:stretch>
        </p:blipFill>
        <p:spPr>
          <a:xfrm rot="10545700">
            <a:off x="49847" y="227869"/>
            <a:ext cx="1400719" cy="1400719"/>
          </a:xfrm>
          <a:prstGeom prst="rect">
            <a:avLst/>
          </a:prstGeom>
        </p:spPr>
      </p:pic>
      <p:sp>
        <p:nvSpPr>
          <p:cNvPr id="7" name="Заголовок 6"/>
          <p:cNvSpPr>
            <a:spLocks noGrp="1"/>
          </p:cNvSpPr>
          <p:nvPr>
            <p:ph type="title"/>
          </p:nvPr>
        </p:nvSpPr>
        <p:spPr>
          <a:xfrm>
            <a:off x="457200" y="0"/>
            <a:ext cx="8229600" cy="785794"/>
          </a:xfrm>
        </p:spPr>
        <p:txBody>
          <a:bodyPr>
            <a:normAutofit/>
          </a:bodyPr>
          <a:lstStyle/>
          <a:p>
            <a:r>
              <a:rPr lang="ru-RU" sz="2400" b="1" dirty="0" err="1" smtClean="0">
                <a:solidFill>
                  <a:schemeClr val="accent1">
                    <a:lumMod val="50000"/>
                  </a:schemeClr>
                </a:solidFill>
                <a:latin typeface="Times New Roman" pitchFamily="18" charset="0"/>
                <a:cs typeface="Times New Roman" pitchFamily="18" charset="0"/>
              </a:rPr>
              <a:t>Основні</a:t>
            </a:r>
            <a:r>
              <a:rPr lang="ru-RU" sz="2400" b="1" dirty="0" smtClean="0">
                <a:solidFill>
                  <a:schemeClr val="accent1">
                    <a:lumMod val="50000"/>
                  </a:schemeClr>
                </a:solidFill>
                <a:latin typeface="Times New Roman" pitchFamily="18" charset="0"/>
                <a:cs typeface="Times New Roman" pitchFamily="18" charset="0"/>
              </a:rPr>
              <a:t> </a:t>
            </a:r>
            <a:r>
              <a:rPr lang="ru-RU" sz="2400" b="1" dirty="0" err="1" smtClean="0">
                <a:solidFill>
                  <a:schemeClr val="accent1">
                    <a:lumMod val="50000"/>
                  </a:schemeClr>
                </a:solidFill>
                <a:latin typeface="Times New Roman" pitchFamily="18" charset="0"/>
                <a:cs typeface="Times New Roman" pitchFamily="18" charset="0"/>
              </a:rPr>
              <a:t>методи</a:t>
            </a:r>
            <a:r>
              <a:rPr lang="ru-RU" sz="2400" b="1" dirty="0" smtClean="0">
                <a:solidFill>
                  <a:schemeClr val="accent1">
                    <a:lumMod val="50000"/>
                  </a:schemeClr>
                </a:solidFill>
                <a:latin typeface="Times New Roman" pitchFamily="18" charset="0"/>
                <a:cs typeface="Times New Roman" pitchFamily="18" charset="0"/>
              </a:rPr>
              <a:t> </a:t>
            </a:r>
            <a:r>
              <a:rPr lang="ru-RU" sz="2400" b="1" dirty="0" err="1" smtClean="0">
                <a:solidFill>
                  <a:schemeClr val="accent1">
                    <a:lumMod val="50000"/>
                  </a:schemeClr>
                </a:solidFill>
                <a:latin typeface="Times New Roman" pitchFamily="18" charset="0"/>
                <a:cs typeface="Times New Roman" pitchFamily="18" charset="0"/>
              </a:rPr>
              <a:t>логопедичної</a:t>
            </a:r>
            <a:r>
              <a:rPr lang="ru-RU" sz="2400" b="1" dirty="0" smtClean="0">
                <a:solidFill>
                  <a:schemeClr val="accent1">
                    <a:lumMod val="50000"/>
                  </a:schemeClr>
                </a:solidFill>
                <a:latin typeface="Times New Roman" pitchFamily="18" charset="0"/>
                <a:cs typeface="Times New Roman" pitchFamily="18" charset="0"/>
              </a:rPr>
              <a:t> </a:t>
            </a:r>
            <a:r>
              <a:rPr lang="ru-RU" sz="2400" b="1" dirty="0" err="1" smtClean="0">
                <a:solidFill>
                  <a:schemeClr val="accent1">
                    <a:lumMod val="50000"/>
                  </a:schemeClr>
                </a:solidFill>
                <a:latin typeface="Times New Roman" pitchFamily="18" charset="0"/>
                <a:cs typeface="Times New Roman" pitchFamily="18" charset="0"/>
              </a:rPr>
              <a:t>оцінки</a:t>
            </a:r>
            <a:r>
              <a:rPr lang="ru-RU" sz="2400" b="1" dirty="0" smtClean="0">
                <a:solidFill>
                  <a:schemeClr val="accent1">
                    <a:lumMod val="50000"/>
                  </a:schemeClr>
                </a:solidFill>
                <a:latin typeface="Times New Roman" pitchFamily="18" charset="0"/>
                <a:cs typeface="Times New Roman" pitchFamily="18" charset="0"/>
              </a:rPr>
              <a:t>:</a:t>
            </a:r>
            <a:endParaRPr lang="ru-RU" sz="2400" dirty="0">
              <a:solidFill>
                <a:schemeClr val="accent1">
                  <a:lumMod val="50000"/>
                </a:schemeClr>
              </a:solidFill>
              <a:latin typeface="Times New Roman" pitchFamily="18" charset="0"/>
              <a:cs typeface="Times New Roman" pitchFamily="18" charset="0"/>
            </a:endParaRPr>
          </a:p>
        </p:txBody>
      </p:sp>
      <p:sp>
        <p:nvSpPr>
          <p:cNvPr id="8" name="TextBox 7"/>
          <p:cNvSpPr txBox="1"/>
          <p:nvPr/>
        </p:nvSpPr>
        <p:spPr>
          <a:xfrm>
            <a:off x="0" y="857232"/>
            <a:ext cx="9001156" cy="646331"/>
          </a:xfrm>
          <a:prstGeom prst="rect">
            <a:avLst/>
          </a:prstGeom>
          <a:noFill/>
        </p:spPr>
        <p:txBody>
          <a:bodyPr wrap="square" rtlCol="0">
            <a:spAutoFit/>
          </a:bodyPr>
          <a:lstStyle/>
          <a:p>
            <a:endParaRPr lang="ru-RU" dirty="0" smtClean="0"/>
          </a:p>
          <a:p>
            <a:pPr>
              <a:buFontTx/>
              <a:buChar char="-"/>
            </a:pPr>
            <a:endParaRPr lang="ru-RU" dirty="0"/>
          </a:p>
        </p:txBody>
      </p:sp>
      <p:sp>
        <p:nvSpPr>
          <p:cNvPr id="36865" name="Rectangle 1"/>
          <p:cNvSpPr>
            <a:spLocks noChangeArrowheads="1"/>
          </p:cNvSpPr>
          <p:nvPr/>
        </p:nvSpPr>
        <p:spPr bwMode="auto">
          <a:xfrm>
            <a:off x="357158" y="857232"/>
            <a:ext cx="8358246"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педагогічний</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експеримент</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бесіда</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з</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дитиною</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Char char="-"/>
              <a:tabLst/>
            </a:pPr>
            <a:r>
              <a:rPr lang="ru-RU" sz="2000" dirty="0" smtClean="0">
                <a:solidFill>
                  <a:schemeClr val="accent1">
                    <a:lumMod val="50000"/>
                  </a:schemeClr>
                </a:solidFill>
                <a:latin typeface="Times New Roman" pitchFamily="18" charset="0"/>
                <a:ea typeface="Times New Roman" pitchFamily="18" charset="0"/>
                <a:cs typeface="Times New Roman" pitchFamily="18" charset="0"/>
              </a:rPr>
              <a:t> </a:t>
            </a:r>
            <a:r>
              <a:rPr lang="ru-RU" sz="2000" dirty="0" smtClean="0">
                <a:solidFill>
                  <a:schemeClr val="accent1">
                    <a:lumMod val="50000"/>
                  </a:schemeClr>
                </a:solidFill>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спостереження</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за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дитиною</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Char char="-"/>
              <a:tabLst/>
            </a:pPr>
            <a:r>
              <a:rPr lang="ru-RU" sz="2000" dirty="0" smtClean="0">
                <a:solidFill>
                  <a:schemeClr val="accent1">
                    <a:lumMod val="50000"/>
                  </a:schemeClr>
                </a:solidFill>
                <a:latin typeface="Times New Roman" pitchFamily="18" charset="0"/>
                <a:ea typeface="Times New Roman" pitchFamily="18" charset="0"/>
                <a:cs typeface="Times New Roman" pitchFamily="18" charset="0"/>
              </a:rPr>
              <a:t> </a:t>
            </a:r>
            <a:r>
              <a:rPr lang="ru-RU" sz="2000" dirty="0" smtClean="0">
                <a:solidFill>
                  <a:schemeClr val="accent1">
                    <a:lumMod val="50000"/>
                  </a:schemeClr>
                </a:solidFill>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гра</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ru-RU" sz="2000" b="0" i="0" u="none" strike="noStrike" cap="none" normalizeH="0" baseline="0" dirty="0" smtClean="0">
              <a:ln>
                <a:noFill/>
              </a:ln>
              <a:solidFill>
                <a:schemeClr val="accent1">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ru-RU" sz="2000" dirty="0" smtClean="0">
                <a:solidFill>
                  <a:schemeClr val="accent1">
                    <a:lumMod val="50000"/>
                  </a:schemeClr>
                </a:solidFill>
                <a:latin typeface="Times New Roman" pitchFamily="18" charset="0"/>
                <a:ea typeface="Times New Roman" pitchFamily="18" charset="0"/>
                <a:cs typeface="Times New Roman" pitchFamily="18" charset="0"/>
              </a:rPr>
              <a:t> </a:t>
            </a:r>
            <a:r>
              <a:rPr lang="ru-RU" sz="2000" dirty="0" smtClean="0">
                <a:solidFill>
                  <a:schemeClr val="accent1">
                    <a:lumMod val="50000"/>
                  </a:schemeClr>
                </a:solidFill>
                <a:latin typeface="Times New Roman" pitchFamily="18" charset="0"/>
                <a:ea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ea typeface="Times New Roman" pitchFamily="18" charset="0"/>
                <a:cs typeface="Times New Roman" pitchFamily="18" charset="0"/>
              </a:rPr>
              <a:t>Д</a:t>
            </a:r>
            <a:r>
              <a:rPr kumimoji="0" lang="ru-RU" sz="2000" b="1"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идактичний</a:t>
            </a:r>
            <a:r>
              <a:rPr kumimoji="0" lang="ru-RU" sz="2000" b="1"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1"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матеріал</a:t>
            </a:r>
            <a:r>
              <a:rPr lang="ru-RU" sz="2000" dirty="0" smtClean="0">
                <a:solidFill>
                  <a:schemeClr val="accent1">
                    <a:lumMod val="50000"/>
                  </a:schemeClr>
                </a:solidFill>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іграшки</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й</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муляжі</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сюжетні</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картинки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й</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малюнки</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картки</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з</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надрукованими</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завданнями</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книги та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логопедичні</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альбоми</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lang="ru-RU" sz="2000" dirty="0" smtClean="0">
                <a:solidFill>
                  <a:schemeClr val="accent1">
                    <a:lumMod val="50000"/>
                  </a:schemeClr>
                </a:solidFill>
                <a:latin typeface="Times New Roman" pitchFamily="18" charset="0"/>
                <a:ea typeface="Times New Roman" pitchFamily="18" charset="0"/>
                <a:cs typeface="Times New Roman" pitchFamily="18" charset="0"/>
              </a:rPr>
              <a:t> </a:t>
            </a:r>
            <a:r>
              <a:rPr lang="ru-RU" sz="2000" dirty="0" smtClean="0">
                <a:solidFill>
                  <a:schemeClr val="accent1">
                    <a:lumMod val="50000"/>
                  </a:schemeClr>
                </a:solidFill>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Матеріал</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підбирається</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відповідно</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до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віку</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дитини</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lang="ru-RU" sz="2000" dirty="0" smtClean="0">
                <a:solidFill>
                  <a:schemeClr val="accent1">
                    <a:lumMod val="50000"/>
                  </a:schemeClr>
                </a:solidFill>
                <a:latin typeface="Times New Roman" pitchFamily="18" charset="0"/>
                <a:ea typeface="Times New Roman" pitchFamily="18" charset="0"/>
                <a:cs typeface="Times New Roman" pitchFamily="18" charset="0"/>
              </a:rPr>
              <a:t>П</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ри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показі</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предметних</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картинок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між</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ними повинна бути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збережена</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відстань</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а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їх</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кількість</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в одному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діагностичному</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завданні</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має</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не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перевищувати</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10,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зокрема</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2 –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ранній</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вік</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3-6 –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дошкільний</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7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і</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більше</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шкільний</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a:t>
            </a:r>
            <a:endParaRPr kumimoji="0" lang="ru-RU" sz="2000" b="0" i="0" u="none" strike="noStrike" cap="none" normalizeH="0" baseline="0" dirty="0" smtClean="0">
              <a:ln>
                <a:noFill/>
              </a:ln>
              <a:solidFill>
                <a:schemeClr val="accent1">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Якщо</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виявлено</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порушення</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будь-якого</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компонента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мовлення</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необхідно</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перевірити</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стан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інших</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компонентів</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які</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залежать</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від</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нього</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адже</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кожен</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прояв</a:t>
            </a:r>
            <a:r>
              <a:rPr kumimoji="0" lang="uk-UA"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мовленнєвого</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порушення</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може</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бути причиною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і</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водночас</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наслідком</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інших</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порушень</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Зіставлення</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та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порівняння</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результатів</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оцінки</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всіх</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компонентів</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мовлення</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дозволяє</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діагностувати</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мовленнєве</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порушення</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його</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тяжкість</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endParaRPr kumimoji="0" lang="ru-RU" sz="2000" b="0" i="0" u="none" strike="noStrike" cap="none" normalizeH="0" baseline="0" dirty="0" smtClean="0">
              <a:ln>
                <a:noFill/>
              </a:ln>
              <a:solidFill>
                <a:schemeClr val="accent1">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6404134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Содержимое 12" descr="fon_svet_polosy_pyatna_odnotonnyy_43981_2560x1600.jpg"/>
          <p:cNvPicPr>
            <a:picLocks noGrp="1" noChangeAspect="1"/>
          </p:cNvPicPr>
          <p:nvPr>
            <p:ph idx="1"/>
          </p:nvPr>
        </p:nvPicPr>
        <p:blipFill>
          <a:blip r:embed="rId2"/>
          <a:stretch>
            <a:fillRect/>
          </a:stretch>
        </p:blipFill>
        <p:spPr>
          <a:xfrm>
            <a:off x="1" y="0"/>
            <a:ext cx="9144000" cy="6858000"/>
          </a:xfrm>
        </p:spPr>
      </p:pic>
      <p:pic>
        <p:nvPicPr>
          <p:cNvPr id="5" name="Рисунок 4" descr="0_39ba6_e531b2e1_M.jpg"/>
          <p:cNvPicPr>
            <a:picLocks noChangeAspect="1"/>
          </p:cNvPicPr>
          <p:nvPr/>
        </p:nvPicPr>
        <p:blipFill>
          <a:blip r:embed="rId3"/>
          <a:stretch>
            <a:fillRect/>
          </a:stretch>
        </p:blipFill>
        <p:spPr>
          <a:xfrm rot="10545700">
            <a:off x="49847" y="227869"/>
            <a:ext cx="1400719" cy="1400719"/>
          </a:xfrm>
          <a:prstGeom prst="rect">
            <a:avLst/>
          </a:prstGeom>
        </p:spPr>
      </p:pic>
      <p:sp>
        <p:nvSpPr>
          <p:cNvPr id="7" name="Заголовок 6"/>
          <p:cNvSpPr>
            <a:spLocks noGrp="1"/>
          </p:cNvSpPr>
          <p:nvPr>
            <p:ph type="title"/>
          </p:nvPr>
        </p:nvSpPr>
        <p:spPr>
          <a:xfrm>
            <a:off x="457200" y="0"/>
            <a:ext cx="8229600" cy="785794"/>
          </a:xfrm>
        </p:spPr>
        <p:txBody>
          <a:bodyPr>
            <a:normAutofit/>
          </a:bodyPr>
          <a:lstStyle/>
          <a:p>
            <a:r>
              <a:rPr lang="uk-UA" sz="2400" b="1" dirty="0" smtClean="0">
                <a:solidFill>
                  <a:schemeClr val="accent1">
                    <a:lumMod val="50000"/>
                  </a:schemeClr>
                </a:solidFill>
                <a:latin typeface="Times New Roman" pitchFamily="18" charset="0"/>
                <a:cs typeface="Times New Roman" pitchFamily="18" charset="0"/>
              </a:rPr>
              <a:t>Оцінка </a:t>
            </a:r>
            <a:r>
              <a:rPr lang="uk-UA" sz="2400" b="1" dirty="0" smtClean="0">
                <a:solidFill>
                  <a:schemeClr val="accent1">
                    <a:lumMod val="50000"/>
                  </a:schemeClr>
                </a:solidFill>
                <a:latin typeface="Times New Roman" pitchFamily="18" charset="0"/>
                <a:cs typeface="Times New Roman" pitchFamily="18" charset="0"/>
              </a:rPr>
              <a:t>мовлення відбувається в такій послідовності:</a:t>
            </a:r>
            <a:r>
              <a:rPr lang="uk-UA" sz="2400" dirty="0" smtClean="0"/>
              <a:t> </a:t>
            </a:r>
            <a:endParaRPr lang="ru-RU" sz="2400" dirty="0">
              <a:solidFill>
                <a:schemeClr val="accent1">
                  <a:lumMod val="50000"/>
                </a:schemeClr>
              </a:solidFill>
              <a:latin typeface="Times New Roman" pitchFamily="18" charset="0"/>
              <a:cs typeface="Times New Roman" pitchFamily="18" charset="0"/>
            </a:endParaRPr>
          </a:p>
        </p:txBody>
      </p:sp>
      <p:sp>
        <p:nvSpPr>
          <p:cNvPr id="8" name="TextBox 7"/>
          <p:cNvSpPr txBox="1"/>
          <p:nvPr/>
        </p:nvSpPr>
        <p:spPr>
          <a:xfrm>
            <a:off x="0" y="857232"/>
            <a:ext cx="9001156" cy="646331"/>
          </a:xfrm>
          <a:prstGeom prst="rect">
            <a:avLst/>
          </a:prstGeom>
          <a:noFill/>
        </p:spPr>
        <p:txBody>
          <a:bodyPr wrap="square" rtlCol="0">
            <a:spAutoFit/>
          </a:bodyPr>
          <a:lstStyle/>
          <a:p>
            <a:endParaRPr lang="ru-RU" dirty="0" smtClean="0"/>
          </a:p>
          <a:p>
            <a:pPr>
              <a:buFontTx/>
              <a:buChar char="-"/>
            </a:pPr>
            <a:endParaRPr lang="ru-RU" dirty="0"/>
          </a:p>
        </p:txBody>
      </p:sp>
      <p:sp>
        <p:nvSpPr>
          <p:cNvPr id="36865" name="Rectangle 1"/>
          <p:cNvSpPr>
            <a:spLocks noChangeArrowheads="1"/>
          </p:cNvSpPr>
          <p:nvPr/>
        </p:nvSpPr>
        <p:spPr bwMode="auto">
          <a:xfrm>
            <a:off x="357158" y="857232"/>
            <a:ext cx="8358246"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Прямоугольник 8"/>
          <p:cNvSpPr/>
          <p:nvPr/>
        </p:nvSpPr>
        <p:spPr>
          <a:xfrm>
            <a:off x="142844" y="857232"/>
            <a:ext cx="8858312" cy="5324535"/>
          </a:xfrm>
          <a:prstGeom prst="rect">
            <a:avLst/>
          </a:prstGeom>
        </p:spPr>
        <p:txBody>
          <a:bodyPr wrap="square">
            <a:spAutoFit/>
          </a:bodyPr>
          <a:lstStyle/>
          <a:p>
            <a:pPr algn="just">
              <a:buFontTx/>
              <a:buChar char="-"/>
            </a:pPr>
            <a:r>
              <a:rPr lang="ru-RU" sz="2000" b="1" dirty="0" smtClean="0">
                <a:solidFill>
                  <a:schemeClr val="accent1">
                    <a:lumMod val="50000"/>
                  </a:schemeClr>
                </a:solidFill>
                <a:latin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cs typeface="Times New Roman" pitchFamily="18" charset="0"/>
              </a:rPr>
              <a:t>Оцінка</a:t>
            </a:r>
            <a:r>
              <a:rPr lang="ru-RU" sz="2000" b="1" dirty="0" smtClean="0">
                <a:solidFill>
                  <a:schemeClr val="accent1">
                    <a:lumMod val="50000"/>
                  </a:schemeClr>
                </a:solidFill>
                <a:latin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cs typeface="Times New Roman" pitchFamily="18" charset="0"/>
              </a:rPr>
              <a:t>словникового</a:t>
            </a:r>
            <a:r>
              <a:rPr lang="ru-RU" sz="2000" b="1" dirty="0" smtClean="0">
                <a:solidFill>
                  <a:schemeClr val="accent1">
                    <a:lumMod val="50000"/>
                  </a:schemeClr>
                </a:solidFill>
                <a:latin typeface="Times New Roman" pitchFamily="18" charset="0"/>
                <a:cs typeface="Times New Roman" pitchFamily="18" charset="0"/>
              </a:rPr>
              <a:t> запасу </a:t>
            </a:r>
            <a:r>
              <a:rPr lang="ru-RU" sz="2000" b="1" dirty="0" err="1" smtClean="0">
                <a:solidFill>
                  <a:schemeClr val="accent1">
                    <a:lumMod val="50000"/>
                  </a:schemeClr>
                </a:solidFill>
                <a:latin typeface="Times New Roman" pitchFamily="18" charset="0"/>
                <a:cs typeface="Times New Roman" pitchFamily="18" charset="0"/>
              </a:rPr>
              <a:t>або</a:t>
            </a:r>
            <a:r>
              <a:rPr lang="ru-RU" sz="2000" b="1" dirty="0" smtClean="0">
                <a:solidFill>
                  <a:schemeClr val="accent1">
                    <a:lumMod val="50000"/>
                  </a:schemeClr>
                </a:solidFill>
                <a:latin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cs typeface="Times New Roman" pitchFamily="18" charset="0"/>
              </a:rPr>
              <a:t>лексичної</a:t>
            </a:r>
            <a:r>
              <a:rPr lang="ru-RU" sz="2000" b="1" dirty="0" smtClean="0">
                <a:solidFill>
                  <a:schemeClr val="accent1">
                    <a:lumMod val="50000"/>
                  </a:schemeClr>
                </a:solidFill>
                <a:latin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cs typeface="Times New Roman" pitchFamily="18" charset="0"/>
              </a:rPr>
              <a:t>компетентності</a:t>
            </a:r>
            <a:r>
              <a:rPr lang="ru-RU" sz="2000" b="1" dirty="0" smtClean="0">
                <a:solidFill>
                  <a:schemeClr val="accent1">
                    <a:lumMod val="50000"/>
                  </a:schemeClr>
                </a:solidFill>
                <a:latin typeface="Times New Roman" pitchFamily="18" charset="0"/>
                <a:cs typeface="Times New Roman" pitchFamily="18" charset="0"/>
              </a:rPr>
              <a:t> -  </a:t>
            </a:r>
            <a:r>
              <a:rPr lang="ru-RU" sz="2000" dirty="0" smtClean="0">
                <a:solidFill>
                  <a:schemeClr val="accent1">
                    <a:lumMod val="50000"/>
                  </a:schemeClr>
                </a:solidFill>
                <a:latin typeface="Times New Roman" pitchFamily="18" charset="0"/>
                <a:cs typeface="Times New Roman" pitchFamily="18" charset="0"/>
              </a:rPr>
              <a:t>словника  активного </a:t>
            </a:r>
            <a:r>
              <a:rPr lang="ru-RU" sz="2000" dirty="0" smtClean="0">
                <a:solidFill>
                  <a:schemeClr val="accent1">
                    <a:lumMod val="50000"/>
                  </a:schemeClr>
                </a:solidFill>
                <a:latin typeface="Times New Roman" pitchFamily="18" charset="0"/>
                <a:cs typeface="Times New Roman" pitchFamily="18" charset="0"/>
              </a:rPr>
              <a:t>(</a:t>
            </a:r>
            <a:r>
              <a:rPr lang="ru-RU" sz="2000" dirty="0" smtClean="0">
                <a:solidFill>
                  <a:schemeClr val="accent1">
                    <a:lumMod val="50000"/>
                  </a:schemeClr>
                </a:solidFill>
                <a:latin typeface="Times New Roman" pitchFamily="18" charset="0"/>
                <a:cs typeface="Times New Roman" pitchFamily="18" charset="0"/>
              </a:rPr>
              <a:t>продуктивного) </a:t>
            </a:r>
            <a:r>
              <a:rPr lang="ru-RU" sz="2000" dirty="0" err="1" smtClean="0">
                <a:solidFill>
                  <a:schemeClr val="accent1">
                    <a:lumMod val="50000"/>
                  </a:schemeClr>
                </a:solidFill>
                <a:latin typeface="Times New Roman" pitchFamily="18" charset="0"/>
                <a:cs typeface="Times New Roman" pitchFamily="18" charset="0"/>
              </a:rPr>
              <a:t>і</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пасивного</a:t>
            </a:r>
            <a:r>
              <a:rPr lang="ru-RU" sz="2000" dirty="0" smtClean="0">
                <a:solidFill>
                  <a:schemeClr val="accent1">
                    <a:lumMod val="50000"/>
                  </a:schemeClr>
                </a:solidFill>
                <a:latin typeface="Times New Roman" pitchFamily="18" charset="0"/>
                <a:cs typeface="Times New Roman" pitchFamily="18" charset="0"/>
              </a:rPr>
              <a:t> </a:t>
            </a:r>
            <a:r>
              <a:rPr lang="ru-RU" sz="2000" dirty="0" smtClean="0">
                <a:solidFill>
                  <a:schemeClr val="accent1">
                    <a:lumMod val="50000"/>
                  </a:schemeClr>
                </a:solidFill>
                <a:latin typeface="Times New Roman" pitchFamily="18" charset="0"/>
                <a:cs typeface="Times New Roman" pitchFamily="18" charset="0"/>
              </a:rPr>
              <a:t>(</a:t>
            </a:r>
            <a:r>
              <a:rPr lang="ru-RU" sz="2000" dirty="0" smtClean="0">
                <a:solidFill>
                  <a:schemeClr val="accent1">
                    <a:lumMod val="50000"/>
                  </a:schemeClr>
                </a:solidFill>
                <a:latin typeface="Times New Roman" pitchFamily="18" charset="0"/>
                <a:cs typeface="Times New Roman" pitchFamily="18" charset="0"/>
              </a:rPr>
              <a:t>рецептивного);</a:t>
            </a:r>
          </a:p>
          <a:p>
            <a:pPr algn="just">
              <a:buFontTx/>
              <a:buChar char="-"/>
            </a:pPr>
            <a:r>
              <a:rPr lang="uk-UA" sz="2000" dirty="0" smtClean="0">
                <a:solidFill>
                  <a:schemeClr val="accent1">
                    <a:lumMod val="50000"/>
                  </a:schemeClr>
                </a:solidFill>
                <a:latin typeface="Times New Roman" pitchFamily="18" charset="0"/>
                <a:cs typeface="Times New Roman" pitchFamily="18" charset="0"/>
              </a:rPr>
              <a:t> </a:t>
            </a:r>
            <a:r>
              <a:rPr lang="uk-UA" sz="2000" dirty="0" smtClean="0">
                <a:solidFill>
                  <a:schemeClr val="accent1">
                    <a:lumMod val="50000"/>
                  </a:schemeClr>
                </a:solidFill>
                <a:latin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cs typeface="Times New Roman" pitchFamily="18" charset="0"/>
              </a:rPr>
              <a:t>Оцінка</a:t>
            </a:r>
            <a:r>
              <a:rPr lang="ru-RU" sz="2000" b="1" dirty="0" smtClean="0">
                <a:solidFill>
                  <a:schemeClr val="accent1">
                    <a:lumMod val="50000"/>
                  </a:schemeClr>
                </a:solidFill>
                <a:latin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cs typeface="Times New Roman" pitchFamily="18" charset="0"/>
              </a:rPr>
              <a:t>граматичної</a:t>
            </a:r>
            <a:r>
              <a:rPr lang="ru-RU" sz="2000" b="1" dirty="0" smtClean="0">
                <a:solidFill>
                  <a:schemeClr val="accent1">
                    <a:lumMod val="50000"/>
                  </a:schemeClr>
                </a:solidFill>
                <a:latin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cs typeface="Times New Roman" pitchFamily="18" charset="0"/>
              </a:rPr>
              <a:t>будови</a:t>
            </a:r>
            <a:r>
              <a:rPr lang="ru-RU" sz="2000" b="1" dirty="0" smtClean="0">
                <a:solidFill>
                  <a:schemeClr val="accent1">
                    <a:lumMod val="50000"/>
                  </a:schemeClr>
                </a:solidFill>
                <a:latin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cs typeface="Times New Roman" pitchFamily="18" charset="0"/>
              </a:rPr>
              <a:t>мовлення</a:t>
            </a:r>
            <a:r>
              <a:rPr lang="ru-RU" sz="2000" b="1" dirty="0" smtClean="0">
                <a:solidFill>
                  <a:schemeClr val="accent1">
                    <a:lumMod val="50000"/>
                  </a:schemeClr>
                </a:solidFill>
                <a:latin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cs typeface="Times New Roman" pitchFamily="18" charset="0"/>
              </a:rPr>
              <a:t>або</a:t>
            </a:r>
            <a:r>
              <a:rPr lang="ru-RU" sz="2000" b="1" dirty="0" smtClean="0">
                <a:solidFill>
                  <a:schemeClr val="accent1">
                    <a:lumMod val="50000"/>
                  </a:schemeClr>
                </a:solidFill>
                <a:latin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cs typeface="Times New Roman" pitchFamily="18" charset="0"/>
              </a:rPr>
              <a:t>граматичної</a:t>
            </a:r>
            <a:r>
              <a:rPr lang="ru-RU" sz="2000" b="1" dirty="0" smtClean="0">
                <a:solidFill>
                  <a:schemeClr val="accent1">
                    <a:lumMod val="50000"/>
                  </a:schemeClr>
                </a:solidFill>
                <a:latin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cs typeface="Times New Roman" pitchFamily="18" charset="0"/>
              </a:rPr>
              <a:t>компетентності</a:t>
            </a:r>
            <a:r>
              <a:rPr lang="ru-RU" sz="2000" dirty="0" smtClean="0">
                <a:solidFill>
                  <a:schemeClr val="accent1">
                    <a:lumMod val="50000"/>
                  </a:schemeClr>
                </a:solidFill>
                <a:latin typeface="Times New Roman" pitchFamily="18" charset="0"/>
                <a:cs typeface="Times New Roman" pitchFamily="18" charset="0"/>
              </a:rPr>
              <a:t>. У </a:t>
            </a:r>
            <a:r>
              <a:rPr lang="ru-RU" sz="2000" dirty="0" err="1" smtClean="0">
                <a:solidFill>
                  <a:schemeClr val="accent1">
                    <a:lumMod val="50000"/>
                  </a:schemeClr>
                </a:solidFill>
                <a:latin typeface="Times New Roman" pitchFamily="18" charset="0"/>
                <a:cs typeface="Times New Roman" pitchFamily="18" charset="0"/>
              </a:rPr>
              <a:t>процесі</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оцінювання</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необхідно</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виявити</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можливості</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граматичного</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оформлення</a:t>
            </a:r>
            <a:r>
              <a:rPr lang="ru-RU" sz="2000" dirty="0" smtClean="0">
                <a:solidFill>
                  <a:schemeClr val="accent1">
                    <a:lumMod val="50000"/>
                  </a:schemeClr>
                </a:solidFill>
                <a:latin typeface="Times New Roman" pitchFamily="18" charset="0"/>
                <a:cs typeface="Times New Roman" pitchFamily="18" charset="0"/>
              </a:rPr>
              <a:t> не </a:t>
            </a:r>
            <a:r>
              <a:rPr lang="ru-RU" sz="2000" dirty="0" err="1" smtClean="0">
                <a:solidFill>
                  <a:schemeClr val="accent1">
                    <a:lumMod val="50000"/>
                  </a:schemeClr>
                </a:solidFill>
                <a:latin typeface="Times New Roman" pitchFamily="18" charset="0"/>
                <a:cs typeface="Times New Roman" pitchFamily="18" charset="0"/>
              </a:rPr>
              <a:t>тільки</a:t>
            </a:r>
            <a:r>
              <a:rPr lang="ru-RU" sz="2000" dirty="0" smtClean="0">
                <a:solidFill>
                  <a:schemeClr val="accent1">
                    <a:lumMod val="50000"/>
                  </a:schemeClr>
                </a:solidFill>
                <a:latin typeface="Times New Roman" pitchFamily="18" charset="0"/>
                <a:cs typeface="Times New Roman" pitchFamily="18" charset="0"/>
              </a:rPr>
              <a:t> на </a:t>
            </a:r>
            <a:r>
              <a:rPr lang="ru-RU" sz="2000" dirty="0" err="1" smtClean="0">
                <a:solidFill>
                  <a:schemeClr val="accent1">
                    <a:lumMod val="50000"/>
                  </a:schemeClr>
                </a:solidFill>
                <a:latin typeface="Times New Roman" pitchFamily="18" charset="0"/>
                <a:cs typeface="Times New Roman" pitchFamily="18" charset="0"/>
              </a:rPr>
              <a:t>синтаксичному</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але</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й</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на</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морфологічному</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рівні</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Оцінювання</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спрямовано</a:t>
            </a:r>
            <a:r>
              <a:rPr lang="ru-RU" sz="2000" dirty="0" smtClean="0">
                <a:solidFill>
                  <a:schemeClr val="accent1">
                    <a:lumMod val="50000"/>
                  </a:schemeClr>
                </a:solidFill>
                <a:latin typeface="Times New Roman" pitchFamily="18" charset="0"/>
                <a:cs typeface="Times New Roman" pitchFamily="18" charset="0"/>
              </a:rPr>
              <a:t> </a:t>
            </a:r>
            <a:r>
              <a:rPr lang="ru-RU" sz="2000" dirty="0" smtClean="0">
                <a:solidFill>
                  <a:schemeClr val="accent1">
                    <a:lumMod val="50000"/>
                  </a:schemeClr>
                </a:solidFill>
                <a:latin typeface="Times New Roman" pitchFamily="18" charset="0"/>
                <a:cs typeface="Times New Roman" pitchFamily="18" charset="0"/>
              </a:rPr>
              <a:t>на </a:t>
            </a:r>
            <a:r>
              <a:rPr lang="ru-RU" sz="2000" dirty="0" err="1" smtClean="0">
                <a:solidFill>
                  <a:schemeClr val="accent1">
                    <a:lumMod val="50000"/>
                  </a:schemeClr>
                </a:solidFill>
                <a:latin typeface="Times New Roman" pitchFamily="18" charset="0"/>
                <a:cs typeface="Times New Roman" pitchFamily="18" charset="0"/>
              </a:rPr>
              <a:t>вивчення</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будови</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речення</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граматичної</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зміни</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слів</a:t>
            </a:r>
            <a:r>
              <a:rPr lang="ru-RU" sz="2000" dirty="0" smtClean="0">
                <a:solidFill>
                  <a:schemeClr val="accent1">
                    <a:lumMod val="50000"/>
                  </a:schemeClr>
                </a:solidFill>
                <a:latin typeface="Times New Roman" pitchFamily="18" charset="0"/>
                <a:cs typeface="Times New Roman" pitchFamily="18" charset="0"/>
              </a:rPr>
              <a:t> у </a:t>
            </a:r>
            <a:r>
              <a:rPr lang="ru-RU" sz="2000" dirty="0" err="1" smtClean="0">
                <a:solidFill>
                  <a:schemeClr val="accent1">
                    <a:lumMod val="50000"/>
                  </a:schemeClr>
                </a:solidFill>
                <a:latin typeface="Times New Roman" pitchFamily="18" charset="0"/>
                <a:cs typeface="Times New Roman" pitchFamily="18" charset="0"/>
              </a:rPr>
              <a:t>ньому</a:t>
            </a:r>
            <a:r>
              <a:rPr lang="ru-RU" sz="2000" dirty="0" smtClean="0">
                <a:solidFill>
                  <a:schemeClr val="accent1">
                    <a:lumMod val="50000"/>
                  </a:schemeClr>
                </a:solidFill>
                <a:latin typeface="Times New Roman" pitchFamily="18" charset="0"/>
                <a:cs typeface="Times New Roman" pitchFamily="18" charset="0"/>
              </a:rPr>
              <a:t> та </a:t>
            </a:r>
            <a:r>
              <a:rPr lang="ru-RU" sz="2000" dirty="0" err="1" smtClean="0">
                <a:solidFill>
                  <a:schemeClr val="accent1">
                    <a:lumMod val="50000"/>
                  </a:schemeClr>
                </a:solidFill>
                <a:latin typeface="Times New Roman" pitchFamily="18" charset="0"/>
                <a:cs typeface="Times New Roman" pitchFamily="18" charset="0"/>
              </a:rPr>
              <a:t>морфологічних</a:t>
            </a:r>
            <a:r>
              <a:rPr lang="ru-RU" sz="2000" dirty="0" smtClean="0">
                <a:solidFill>
                  <a:schemeClr val="accent1">
                    <a:lumMod val="50000"/>
                  </a:schemeClr>
                </a:solidFill>
                <a:latin typeface="Times New Roman" pitchFamily="18" charset="0"/>
                <a:cs typeface="Times New Roman" pitchFamily="18" charset="0"/>
              </a:rPr>
              <a:t> форм </a:t>
            </a:r>
            <a:r>
              <a:rPr lang="ru-RU" sz="2000" dirty="0" smtClean="0">
                <a:solidFill>
                  <a:schemeClr val="accent1">
                    <a:lumMod val="50000"/>
                  </a:schemeClr>
                </a:solidFill>
                <a:latin typeface="Times New Roman" pitchFamily="18" charset="0"/>
                <a:cs typeface="Times New Roman" pitchFamily="18" charset="0"/>
              </a:rPr>
              <a:t>слова;</a:t>
            </a:r>
          </a:p>
          <a:p>
            <a:pPr algn="just">
              <a:buFontTx/>
              <a:buChar char="-"/>
            </a:pPr>
            <a:r>
              <a:rPr lang="uk-UA" sz="2000" dirty="0" smtClean="0">
                <a:solidFill>
                  <a:schemeClr val="accent1">
                    <a:lumMod val="50000"/>
                  </a:schemeClr>
                </a:solidFill>
                <a:latin typeface="Times New Roman" pitchFamily="18" charset="0"/>
                <a:cs typeface="Times New Roman" pitchFamily="18" charset="0"/>
              </a:rPr>
              <a:t> </a:t>
            </a:r>
            <a:r>
              <a:rPr lang="uk-UA" sz="2000" dirty="0" smtClean="0">
                <a:solidFill>
                  <a:schemeClr val="accent1">
                    <a:lumMod val="50000"/>
                  </a:schemeClr>
                </a:solidFill>
                <a:latin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cs typeface="Times New Roman" pitchFamily="18" charset="0"/>
              </a:rPr>
              <a:t>Оцінка</a:t>
            </a:r>
            <a:r>
              <a:rPr lang="ru-RU" sz="2000" b="1" dirty="0" smtClean="0">
                <a:solidFill>
                  <a:schemeClr val="accent1">
                    <a:lumMod val="50000"/>
                  </a:schemeClr>
                </a:solidFill>
                <a:latin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cs typeface="Times New Roman" pitchFamily="18" charset="0"/>
              </a:rPr>
              <a:t>вимови</a:t>
            </a:r>
            <a:r>
              <a:rPr lang="ru-RU" sz="2000" b="1" dirty="0" smtClean="0">
                <a:solidFill>
                  <a:schemeClr val="accent1">
                    <a:lumMod val="50000"/>
                  </a:schemeClr>
                </a:solidFill>
                <a:latin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cs typeface="Times New Roman" pitchFamily="18" charset="0"/>
              </a:rPr>
              <a:t>звуків</a:t>
            </a:r>
            <a:r>
              <a:rPr lang="ru-RU" sz="2000" b="1" dirty="0" smtClean="0">
                <a:solidFill>
                  <a:schemeClr val="accent1">
                    <a:lumMod val="50000"/>
                  </a:schemeClr>
                </a:solidFill>
                <a:latin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cs typeface="Times New Roman" pitchFamily="18" charset="0"/>
              </a:rPr>
              <a:t>або</a:t>
            </a:r>
            <a:r>
              <a:rPr lang="ru-RU" sz="2000" b="1" dirty="0" smtClean="0">
                <a:solidFill>
                  <a:schemeClr val="accent1">
                    <a:lumMod val="50000"/>
                  </a:schemeClr>
                </a:solidFill>
                <a:latin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cs typeface="Times New Roman" pitchFamily="18" charset="0"/>
              </a:rPr>
              <a:t>фонетичної</a:t>
            </a:r>
            <a:r>
              <a:rPr lang="ru-RU" sz="2000" b="1" dirty="0" smtClean="0">
                <a:solidFill>
                  <a:schemeClr val="accent1">
                    <a:lumMod val="50000"/>
                  </a:schemeClr>
                </a:solidFill>
                <a:latin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cs typeface="Times New Roman" pitchFamily="18" charset="0"/>
              </a:rPr>
              <a:t>компетентност</a:t>
            </a:r>
            <a:r>
              <a:rPr lang="ru-RU" sz="2000" dirty="0" err="1" smtClean="0">
                <a:solidFill>
                  <a:schemeClr val="accent1">
                    <a:lumMod val="50000"/>
                  </a:schemeClr>
                </a:solidFill>
                <a:latin typeface="Times New Roman" pitchFamily="18" charset="0"/>
                <a:cs typeface="Times New Roman" pitchFamily="18" charset="0"/>
              </a:rPr>
              <a:t>і</a:t>
            </a:r>
            <a:r>
              <a:rPr lang="ru-RU" sz="2000" dirty="0" smtClean="0">
                <a:solidFill>
                  <a:schemeClr val="accent1">
                    <a:lumMod val="50000"/>
                  </a:schemeClr>
                </a:solidFill>
                <a:latin typeface="Times New Roman" pitchFamily="18" charset="0"/>
                <a:cs typeface="Times New Roman" pitchFamily="18" charset="0"/>
              </a:rPr>
              <a:t> проводиться </a:t>
            </a:r>
            <a:r>
              <a:rPr lang="ru-RU" sz="2000" dirty="0" err="1" smtClean="0">
                <a:solidFill>
                  <a:schemeClr val="accent1">
                    <a:lumMod val="50000"/>
                  </a:schemeClr>
                </a:solidFill>
                <a:latin typeface="Times New Roman" pitchFamily="18" charset="0"/>
                <a:cs typeface="Times New Roman" pitchFamily="18" charset="0"/>
              </a:rPr>
              <a:t>тільки</a:t>
            </a:r>
            <a:r>
              <a:rPr lang="ru-RU" sz="2000" dirty="0" smtClean="0">
                <a:solidFill>
                  <a:schemeClr val="accent1">
                    <a:lumMod val="50000"/>
                  </a:schemeClr>
                </a:solidFill>
                <a:latin typeface="Times New Roman" pitchFamily="18" charset="0"/>
                <a:cs typeface="Times New Roman" pitchFamily="18" charset="0"/>
              </a:rPr>
              <a:t> в тому </a:t>
            </a:r>
            <a:r>
              <a:rPr lang="ru-RU" sz="2000" dirty="0" err="1" smtClean="0">
                <a:solidFill>
                  <a:schemeClr val="accent1">
                    <a:lumMod val="50000"/>
                  </a:schemeClr>
                </a:solidFill>
                <a:latin typeface="Times New Roman" pitchFamily="18" charset="0"/>
                <a:cs typeface="Times New Roman" pitchFamily="18" charset="0"/>
              </a:rPr>
              <a:t>випадку</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якщо</a:t>
            </a:r>
            <a:r>
              <a:rPr lang="ru-RU" sz="2000" dirty="0" smtClean="0">
                <a:solidFill>
                  <a:schemeClr val="accent1">
                    <a:lumMod val="50000"/>
                  </a:schemeClr>
                </a:solidFill>
                <a:latin typeface="Times New Roman" pitchFamily="18" charset="0"/>
                <a:cs typeface="Times New Roman" pitchFamily="18" charset="0"/>
              </a:rPr>
              <a:t> в </a:t>
            </a:r>
            <a:r>
              <a:rPr lang="ru-RU" sz="2000" dirty="0" err="1" smtClean="0">
                <a:solidFill>
                  <a:schemeClr val="accent1">
                    <a:lumMod val="50000"/>
                  </a:schemeClr>
                </a:solidFill>
                <a:latin typeface="Times New Roman" pitchFamily="18" charset="0"/>
                <a:cs typeface="Times New Roman" pitchFamily="18" charset="0"/>
              </a:rPr>
              <a:t>дитини</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в</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процесі</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оцінювання</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виявляються</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недоліки</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вимови</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звуків</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відсутність</a:t>
            </a:r>
            <a:r>
              <a:rPr lang="ru-RU" sz="2000" dirty="0" smtClean="0">
                <a:solidFill>
                  <a:schemeClr val="accent1">
                    <a:lumMod val="50000"/>
                  </a:schemeClr>
                </a:solidFill>
                <a:latin typeface="Times New Roman" pitchFamily="18" charset="0"/>
                <a:cs typeface="Times New Roman" pitchFamily="18" charset="0"/>
              </a:rPr>
              <a:t> звука; </a:t>
            </a:r>
            <a:r>
              <a:rPr lang="ru-RU" sz="2000" dirty="0" err="1" smtClean="0">
                <a:solidFill>
                  <a:schemeClr val="accent1">
                    <a:lumMod val="50000"/>
                  </a:schemeClr>
                </a:solidFill>
                <a:latin typeface="Times New Roman" pitchFamily="18" charset="0"/>
                <a:cs typeface="Times New Roman" pitchFamily="18" charset="0"/>
              </a:rPr>
              <a:t>спотворення</a:t>
            </a:r>
            <a:r>
              <a:rPr lang="ru-RU" sz="2000" dirty="0" smtClean="0">
                <a:solidFill>
                  <a:schemeClr val="accent1">
                    <a:lumMod val="50000"/>
                  </a:schemeClr>
                </a:solidFill>
                <a:latin typeface="Times New Roman" pitchFamily="18" charset="0"/>
                <a:cs typeface="Times New Roman" pitchFamily="18" charset="0"/>
              </a:rPr>
              <a:t> звука; </a:t>
            </a:r>
            <a:r>
              <a:rPr lang="ru-RU" sz="2000" dirty="0" err="1" smtClean="0">
                <a:solidFill>
                  <a:schemeClr val="accent1">
                    <a:lumMod val="50000"/>
                  </a:schemeClr>
                </a:solidFill>
                <a:latin typeface="Times New Roman" pitchFamily="18" charset="0"/>
                <a:cs typeface="Times New Roman" pitchFamily="18" charset="0"/>
              </a:rPr>
              <a:t>заміни</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і</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змішування</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звуків</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стійкі</a:t>
            </a:r>
            <a:r>
              <a:rPr lang="ru-RU" sz="2000" dirty="0" smtClean="0">
                <a:solidFill>
                  <a:schemeClr val="accent1">
                    <a:lumMod val="50000"/>
                  </a:schemeClr>
                </a:solidFill>
                <a:latin typeface="Times New Roman" pitchFamily="18" charset="0"/>
                <a:cs typeface="Times New Roman" pitchFamily="18" charset="0"/>
              </a:rPr>
              <a:t> та </a:t>
            </a:r>
            <a:r>
              <a:rPr lang="ru-RU" sz="2000" dirty="0" err="1" smtClean="0">
                <a:solidFill>
                  <a:schemeClr val="accent1">
                    <a:lumMod val="50000"/>
                  </a:schemeClr>
                </a:solidFill>
                <a:latin typeface="Times New Roman" pitchFamily="18" charset="0"/>
                <a:cs typeface="Times New Roman" pitchFamily="18" charset="0"/>
              </a:rPr>
              <a:t>нестійкі</a:t>
            </a:r>
            <a:r>
              <a:rPr lang="ru-RU" sz="2000" dirty="0" smtClean="0">
                <a:solidFill>
                  <a:schemeClr val="accent1">
                    <a:lumMod val="50000"/>
                  </a:schemeClr>
                </a:solidFill>
                <a:latin typeface="Times New Roman" pitchFamily="18" charset="0"/>
                <a:cs typeface="Times New Roman" pitchFamily="18" charset="0"/>
              </a:rPr>
              <a:t>);</a:t>
            </a:r>
          </a:p>
          <a:p>
            <a:pPr algn="just">
              <a:buFontTx/>
              <a:buChar char="-"/>
            </a:pPr>
            <a:r>
              <a:rPr lang="uk-UA" sz="2000" dirty="0" smtClean="0">
                <a:solidFill>
                  <a:schemeClr val="accent1">
                    <a:lumMod val="50000"/>
                  </a:schemeClr>
                </a:solidFill>
                <a:latin typeface="Times New Roman" pitchFamily="18" charset="0"/>
                <a:cs typeface="Times New Roman" pitchFamily="18" charset="0"/>
              </a:rPr>
              <a:t> </a:t>
            </a:r>
            <a:r>
              <a:rPr lang="uk-UA" sz="2000" dirty="0" smtClean="0">
                <a:solidFill>
                  <a:schemeClr val="accent1">
                    <a:lumMod val="50000"/>
                  </a:schemeClr>
                </a:solidFill>
                <a:latin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cs typeface="Times New Roman" pitchFamily="18" charset="0"/>
              </a:rPr>
              <a:t>Оцінка</a:t>
            </a:r>
            <a:r>
              <a:rPr lang="ru-RU" sz="2000" b="1" dirty="0" smtClean="0">
                <a:solidFill>
                  <a:schemeClr val="accent1">
                    <a:lumMod val="50000"/>
                  </a:schemeClr>
                </a:solidFill>
                <a:latin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cs typeface="Times New Roman" pitchFamily="18" charset="0"/>
              </a:rPr>
              <a:t>зв’язного</a:t>
            </a:r>
            <a:r>
              <a:rPr lang="ru-RU" sz="2000" b="1" dirty="0" smtClean="0">
                <a:solidFill>
                  <a:schemeClr val="accent1">
                    <a:lumMod val="50000"/>
                  </a:schemeClr>
                </a:solidFill>
                <a:latin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cs typeface="Times New Roman" pitchFamily="18" charset="0"/>
              </a:rPr>
              <a:t>мовлення</a:t>
            </a:r>
            <a:r>
              <a:rPr lang="ru-RU" sz="2000" b="1" dirty="0" smtClean="0">
                <a:solidFill>
                  <a:schemeClr val="accent1">
                    <a:lumMod val="50000"/>
                  </a:schemeClr>
                </a:solidFill>
                <a:latin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cs typeface="Times New Roman" pitchFamily="18" charset="0"/>
              </a:rPr>
              <a:t>або</a:t>
            </a:r>
            <a:r>
              <a:rPr lang="ru-RU" sz="2000" b="1" dirty="0" smtClean="0">
                <a:solidFill>
                  <a:schemeClr val="accent1">
                    <a:lumMod val="50000"/>
                  </a:schemeClr>
                </a:solidFill>
                <a:latin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cs typeface="Times New Roman" pitchFamily="18" charset="0"/>
              </a:rPr>
              <a:t>діамонологічної</a:t>
            </a:r>
            <a:r>
              <a:rPr lang="ru-RU" sz="2000" b="1" dirty="0" smtClean="0">
                <a:solidFill>
                  <a:schemeClr val="accent1">
                    <a:lumMod val="50000"/>
                  </a:schemeClr>
                </a:solidFill>
                <a:latin typeface="Times New Roman" pitchFamily="18" charset="0"/>
                <a:cs typeface="Times New Roman" pitchFamily="18" charset="0"/>
              </a:rPr>
              <a:t> </a:t>
            </a:r>
            <a:r>
              <a:rPr lang="ru-RU" sz="2000" b="1" dirty="0" err="1" smtClean="0">
                <a:solidFill>
                  <a:schemeClr val="accent1">
                    <a:lumMod val="50000"/>
                  </a:schemeClr>
                </a:solidFill>
                <a:latin typeface="Times New Roman" pitchFamily="18" charset="0"/>
                <a:cs typeface="Times New Roman" pitchFamily="18" charset="0"/>
              </a:rPr>
              <a:t>компетентності</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починається</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зі</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встановлення</a:t>
            </a:r>
            <a:r>
              <a:rPr lang="ru-RU" sz="2000" dirty="0" smtClean="0">
                <a:solidFill>
                  <a:schemeClr val="accent1">
                    <a:lumMod val="50000"/>
                  </a:schemeClr>
                </a:solidFill>
                <a:latin typeface="Times New Roman" pitchFamily="18" charset="0"/>
                <a:cs typeface="Times New Roman" pitchFamily="18" charset="0"/>
              </a:rPr>
              <a:t> вербального контакту </a:t>
            </a:r>
            <a:r>
              <a:rPr lang="ru-RU" sz="2000" dirty="0" err="1" smtClean="0">
                <a:solidFill>
                  <a:schemeClr val="accent1">
                    <a:lumMod val="50000"/>
                  </a:schemeClr>
                </a:solidFill>
                <a:latin typeface="Times New Roman" pitchFamily="18" charset="0"/>
                <a:cs typeface="Times New Roman" pitchFamily="18" charset="0"/>
              </a:rPr>
              <a:t>з</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дитиною</a:t>
            </a:r>
            <a:r>
              <a:rPr lang="ru-RU" sz="2000" dirty="0" smtClean="0">
                <a:solidFill>
                  <a:schemeClr val="accent1">
                    <a:lumMod val="50000"/>
                  </a:schemeClr>
                </a:solidFill>
                <a:latin typeface="Times New Roman" pitchFamily="18" charset="0"/>
                <a:cs typeface="Times New Roman" pitchFamily="18" charset="0"/>
              </a:rPr>
              <a:t> за </a:t>
            </a:r>
            <a:r>
              <a:rPr lang="ru-RU" sz="2000" dirty="0" err="1" smtClean="0">
                <a:solidFill>
                  <a:schemeClr val="accent1">
                    <a:lumMod val="50000"/>
                  </a:schemeClr>
                </a:solidFill>
                <a:latin typeface="Times New Roman" pitchFamily="18" charset="0"/>
                <a:cs typeface="Times New Roman" pitchFamily="18" charset="0"/>
              </a:rPr>
              <a:t>допомогою</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діалогічної</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форми</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мовлення</a:t>
            </a:r>
            <a:r>
              <a:rPr lang="ru-RU" sz="2000" dirty="0" smtClean="0">
                <a:solidFill>
                  <a:schemeClr val="accent1">
                    <a:lumMod val="50000"/>
                  </a:schemeClr>
                </a:solidFill>
                <a:latin typeface="Times New Roman" pitchFamily="18" charset="0"/>
                <a:cs typeface="Times New Roman" pitchFamily="18" charset="0"/>
              </a:rPr>
              <a:t>. </a:t>
            </a:r>
            <a:r>
              <a:rPr lang="ru-RU" sz="2000" dirty="0" smtClean="0">
                <a:solidFill>
                  <a:schemeClr val="accent1">
                    <a:lumMod val="50000"/>
                  </a:schemeClr>
                </a:solidFill>
                <a:latin typeface="Times New Roman" pitchFamily="18" charset="0"/>
                <a:cs typeface="Times New Roman" pitchFamily="18" charset="0"/>
              </a:rPr>
              <a:t>Для </a:t>
            </a:r>
            <a:r>
              <a:rPr lang="ru-RU" sz="2000" dirty="0" err="1" smtClean="0">
                <a:solidFill>
                  <a:schemeClr val="accent1">
                    <a:lumMod val="50000"/>
                  </a:schemeClr>
                </a:solidFill>
                <a:latin typeface="Times New Roman" pitchFamily="18" charset="0"/>
                <a:cs typeface="Times New Roman" pitchFamily="18" charset="0"/>
              </a:rPr>
              <a:t>дітей</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дошкільного</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віку</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пропонуються</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такі</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види</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завдань</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складання</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речення</a:t>
            </a:r>
            <a:r>
              <a:rPr lang="ru-RU" sz="2000" dirty="0" smtClean="0">
                <a:solidFill>
                  <a:schemeClr val="accent1">
                    <a:lumMod val="50000"/>
                  </a:schemeClr>
                </a:solidFill>
                <a:latin typeface="Times New Roman" pitchFamily="18" charset="0"/>
                <a:cs typeface="Times New Roman" pitchFamily="18" charset="0"/>
              </a:rPr>
              <a:t> за сюжетною картинкою </a:t>
            </a:r>
            <a:r>
              <a:rPr lang="ru-RU" sz="2000" dirty="0" err="1" smtClean="0">
                <a:solidFill>
                  <a:schemeClr val="accent1">
                    <a:lumMod val="50000"/>
                  </a:schemeClr>
                </a:solidFill>
                <a:latin typeface="Times New Roman" pitchFamily="18" charset="0"/>
                <a:cs typeface="Times New Roman" pitchFamily="18" charset="0"/>
              </a:rPr>
              <a:t>з</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однією</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дією</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опи-сової</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розповіді</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пов’язаної</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з</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малюнком</a:t>
            </a:r>
            <a:r>
              <a:rPr lang="ru-RU" sz="2000" dirty="0" smtClean="0">
                <a:solidFill>
                  <a:schemeClr val="accent1">
                    <a:lumMod val="50000"/>
                  </a:schemeClr>
                </a:solidFill>
                <a:latin typeface="Times New Roman" pitchFamily="18" charset="0"/>
                <a:cs typeface="Times New Roman" pitchFamily="18" charset="0"/>
              </a:rPr>
              <a:t>, за сюжетною картинкою, за </a:t>
            </a:r>
            <a:r>
              <a:rPr lang="ru-RU" sz="2000" dirty="0" err="1" smtClean="0">
                <a:solidFill>
                  <a:schemeClr val="accent1">
                    <a:lumMod val="50000"/>
                  </a:schemeClr>
                </a:solidFill>
                <a:latin typeface="Times New Roman" pitchFamily="18" charset="0"/>
                <a:cs typeface="Times New Roman" pitchFamily="18" charset="0"/>
              </a:rPr>
              <a:t>серією</a:t>
            </a:r>
            <a:r>
              <a:rPr lang="ru-RU" sz="2000" dirty="0" smtClean="0">
                <a:solidFill>
                  <a:schemeClr val="accent1">
                    <a:lumMod val="50000"/>
                  </a:schemeClr>
                </a:solidFill>
                <a:latin typeface="Times New Roman" pitchFamily="18" charset="0"/>
                <a:cs typeface="Times New Roman" pitchFamily="18" charset="0"/>
              </a:rPr>
              <a:t> </a:t>
            </a:r>
            <a:r>
              <a:rPr lang="ru-RU" sz="2000" dirty="0" err="1" smtClean="0">
                <a:solidFill>
                  <a:schemeClr val="accent1">
                    <a:lumMod val="50000"/>
                  </a:schemeClr>
                </a:solidFill>
                <a:latin typeface="Times New Roman" pitchFamily="18" charset="0"/>
                <a:cs typeface="Times New Roman" pitchFamily="18" charset="0"/>
              </a:rPr>
              <a:t>малюнків</a:t>
            </a:r>
            <a:r>
              <a:rPr lang="ru-RU" sz="2000" dirty="0" smtClean="0">
                <a:solidFill>
                  <a:schemeClr val="accent1">
                    <a:lumMod val="50000"/>
                  </a:schemeClr>
                </a:solidFill>
                <a:latin typeface="Times New Roman" pitchFamily="18" charset="0"/>
                <a:cs typeface="Times New Roman" pitchFamily="18" charset="0"/>
              </a:rPr>
              <a:t> та </a:t>
            </a:r>
            <a:r>
              <a:rPr lang="ru-RU" sz="2000" dirty="0" err="1" smtClean="0">
                <a:solidFill>
                  <a:schemeClr val="accent1">
                    <a:lumMod val="50000"/>
                  </a:schemeClr>
                </a:solidFill>
                <a:latin typeface="Times New Roman" pitchFamily="18" charset="0"/>
                <a:cs typeface="Times New Roman" pitchFamily="18" charset="0"/>
              </a:rPr>
              <a:t>ін</a:t>
            </a:r>
            <a:r>
              <a:rPr lang="ru-RU" sz="2000" dirty="0" smtClean="0">
                <a:solidFill>
                  <a:schemeClr val="accent1">
                    <a:lumMod val="50000"/>
                  </a:schemeClr>
                </a:solidFill>
                <a:latin typeface="Times New Roman" pitchFamily="18" charset="0"/>
                <a:cs typeface="Times New Roman" pitchFamily="18" charset="0"/>
              </a:rPr>
              <a:t>. </a:t>
            </a:r>
            <a:endParaRPr lang="ru-RU" sz="2000" dirty="0">
              <a:solidFill>
                <a:schemeClr val="accent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6404134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Содержимое 12" descr="fon_svet_polosy_pyatna_odnotonnyy_43981_2560x1600.jpg"/>
          <p:cNvPicPr>
            <a:picLocks noGrp="1" noChangeAspect="1"/>
          </p:cNvPicPr>
          <p:nvPr>
            <p:ph idx="1"/>
          </p:nvPr>
        </p:nvPicPr>
        <p:blipFill>
          <a:blip r:embed="rId2"/>
          <a:stretch>
            <a:fillRect/>
          </a:stretch>
        </p:blipFill>
        <p:spPr>
          <a:xfrm>
            <a:off x="1" y="0"/>
            <a:ext cx="9144000" cy="6858000"/>
          </a:xfrm>
        </p:spPr>
      </p:pic>
      <p:pic>
        <p:nvPicPr>
          <p:cNvPr id="5" name="Рисунок 4" descr="0_39ba6_e531b2e1_M.jpg"/>
          <p:cNvPicPr>
            <a:picLocks noChangeAspect="1"/>
          </p:cNvPicPr>
          <p:nvPr/>
        </p:nvPicPr>
        <p:blipFill>
          <a:blip r:embed="rId3"/>
          <a:stretch>
            <a:fillRect/>
          </a:stretch>
        </p:blipFill>
        <p:spPr>
          <a:xfrm rot="10545700">
            <a:off x="49847" y="227869"/>
            <a:ext cx="1400719" cy="1400719"/>
          </a:xfrm>
          <a:prstGeom prst="rect">
            <a:avLst/>
          </a:prstGeom>
        </p:spPr>
      </p:pic>
      <p:sp>
        <p:nvSpPr>
          <p:cNvPr id="7" name="Заголовок 6"/>
          <p:cNvSpPr>
            <a:spLocks noGrp="1"/>
          </p:cNvSpPr>
          <p:nvPr>
            <p:ph type="title"/>
          </p:nvPr>
        </p:nvSpPr>
        <p:spPr>
          <a:xfrm>
            <a:off x="457200" y="0"/>
            <a:ext cx="8229600" cy="785794"/>
          </a:xfrm>
        </p:spPr>
        <p:txBody>
          <a:bodyPr>
            <a:noAutofit/>
          </a:bodyPr>
          <a:lstStyle/>
          <a:p>
            <a:r>
              <a:rPr lang="ru-RU" sz="2400" b="1" dirty="0" err="1" smtClean="0">
                <a:solidFill>
                  <a:schemeClr val="accent1">
                    <a:lumMod val="50000"/>
                  </a:schemeClr>
                </a:solidFill>
                <a:latin typeface="Times New Roman" pitchFamily="18" charset="0"/>
                <a:cs typeface="Times New Roman" pitchFamily="18" charset="0"/>
              </a:rPr>
              <a:t>Під</a:t>
            </a:r>
            <a:r>
              <a:rPr lang="ru-RU" sz="2400" b="1" dirty="0" smtClean="0">
                <a:solidFill>
                  <a:schemeClr val="accent1">
                    <a:lumMod val="50000"/>
                  </a:schemeClr>
                </a:solidFill>
                <a:latin typeface="Times New Roman" pitchFamily="18" charset="0"/>
                <a:cs typeface="Times New Roman" pitchFamily="18" charset="0"/>
              </a:rPr>
              <a:t> час </a:t>
            </a:r>
            <a:r>
              <a:rPr lang="ru-RU" sz="2400" b="1" dirty="0" err="1" smtClean="0">
                <a:solidFill>
                  <a:schemeClr val="accent1">
                    <a:lumMod val="50000"/>
                  </a:schemeClr>
                </a:solidFill>
                <a:latin typeface="Times New Roman" pitchFamily="18" charset="0"/>
                <a:cs typeface="Times New Roman" pitchFamily="18" charset="0"/>
              </a:rPr>
              <a:t>складання</a:t>
            </a:r>
            <a:r>
              <a:rPr lang="ru-RU" sz="2400" b="1" dirty="0" smtClean="0">
                <a:solidFill>
                  <a:schemeClr val="accent1">
                    <a:lumMod val="50000"/>
                  </a:schemeClr>
                </a:solidFill>
                <a:latin typeface="Times New Roman" pitchFamily="18" charset="0"/>
                <a:cs typeface="Times New Roman" pitchFamily="18" charset="0"/>
              </a:rPr>
              <a:t> </a:t>
            </a:r>
            <a:r>
              <a:rPr lang="ru-RU" sz="2400" b="1" dirty="0" err="1" smtClean="0">
                <a:solidFill>
                  <a:schemeClr val="accent1">
                    <a:lumMod val="50000"/>
                  </a:schemeClr>
                </a:solidFill>
                <a:latin typeface="Times New Roman" pitchFamily="18" charset="0"/>
                <a:cs typeface="Times New Roman" pitchFamily="18" charset="0"/>
              </a:rPr>
              <a:t>логопедичного</a:t>
            </a:r>
            <a:r>
              <a:rPr lang="ru-RU" sz="2400" b="1" dirty="0" smtClean="0">
                <a:solidFill>
                  <a:schemeClr val="accent1">
                    <a:lumMod val="50000"/>
                  </a:schemeClr>
                </a:solidFill>
                <a:latin typeface="Times New Roman" pitchFamily="18" charset="0"/>
                <a:cs typeface="Times New Roman" pitchFamily="18" charset="0"/>
              </a:rPr>
              <a:t> </a:t>
            </a:r>
            <a:r>
              <a:rPr lang="ru-RU" sz="2400" b="1" dirty="0" err="1" smtClean="0">
                <a:solidFill>
                  <a:schemeClr val="accent1">
                    <a:lumMod val="50000"/>
                  </a:schemeClr>
                </a:solidFill>
                <a:latin typeface="Times New Roman" pitchFamily="18" charset="0"/>
                <a:cs typeface="Times New Roman" pitchFamily="18" charset="0"/>
              </a:rPr>
              <a:t>висновку</a:t>
            </a:r>
            <a:r>
              <a:rPr lang="ru-RU" sz="2400" b="1" dirty="0" smtClean="0">
                <a:solidFill>
                  <a:schemeClr val="accent1">
                    <a:lumMod val="50000"/>
                  </a:schemeClr>
                </a:solidFill>
                <a:latin typeface="Times New Roman" pitchFamily="18" charset="0"/>
                <a:cs typeface="Times New Roman" pitchFamily="18" charset="0"/>
              </a:rPr>
              <a:t> про стан </a:t>
            </a:r>
            <a:r>
              <a:rPr lang="ru-RU" sz="2400" b="1" dirty="0" err="1" smtClean="0">
                <a:solidFill>
                  <a:schemeClr val="accent1">
                    <a:lumMod val="50000"/>
                  </a:schemeClr>
                </a:solidFill>
                <a:latin typeface="Times New Roman" pitchFamily="18" charset="0"/>
                <a:cs typeface="Times New Roman" pitchFamily="18" charset="0"/>
              </a:rPr>
              <a:t>мовлення</a:t>
            </a:r>
            <a:r>
              <a:rPr lang="ru-RU" sz="2400" b="1" dirty="0" smtClean="0">
                <a:solidFill>
                  <a:schemeClr val="accent1">
                    <a:lumMod val="50000"/>
                  </a:schemeClr>
                </a:solidFill>
                <a:latin typeface="Times New Roman" pitchFamily="18" charset="0"/>
                <a:cs typeface="Times New Roman" pitchFamily="18" charset="0"/>
              </a:rPr>
              <a:t> </a:t>
            </a:r>
            <a:r>
              <a:rPr lang="ru-RU" sz="2400" b="1" dirty="0" err="1" smtClean="0">
                <a:solidFill>
                  <a:schemeClr val="accent1">
                    <a:lumMod val="50000"/>
                  </a:schemeClr>
                </a:solidFill>
                <a:latin typeface="Times New Roman" pitchFamily="18" charset="0"/>
                <a:cs typeface="Times New Roman" pitchFamily="18" charset="0"/>
              </a:rPr>
              <a:t>дитини</a:t>
            </a:r>
            <a:r>
              <a:rPr lang="ru-RU" sz="2400" b="1" dirty="0" smtClean="0">
                <a:solidFill>
                  <a:schemeClr val="accent1">
                    <a:lumMod val="50000"/>
                  </a:schemeClr>
                </a:solidFill>
                <a:latin typeface="Times New Roman" pitchFamily="18" charset="0"/>
                <a:cs typeface="Times New Roman" pitchFamily="18" charset="0"/>
              </a:rPr>
              <a:t> </a:t>
            </a:r>
            <a:r>
              <a:rPr lang="ru-RU" sz="2400" b="1" dirty="0" err="1" smtClean="0">
                <a:solidFill>
                  <a:schemeClr val="accent1">
                    <a:lumMod val="50000"/>
                  </a:schemeClr>
                </a:solidFill>
                <a:latin typeface="Times New Roman" pitchFamily="18" charset="0"/>
                <a:cs typeface="Times New Roman" pitchFamily="18" charset="0"/>
              </a:rPr>
              <a:t>враховують</a:t>
            </a:r>
            <a:r>
              <a:rPr lang="ru-RU" sz="2400" b="1" dirty="0" smtClean="0">
                <a:solidFill>
                  <a:schemeClr val="accent1">
                    <a:lumMod val="50000"/>
                  </a:schemeClr>
                </a:solidFill>
                <a:latin typeface="Times New Roman" pitchFamily="18" charset="0"/>
                <a:cs typeface="Times New Roman" pitchFamily="18" charset="0"/>
              </a:rPr>
              <a:t>: </a:t>
            </a:r>
            <a:endParaRPr lang="ru-RU" sz="2400" b="1" dirty="0">
              <a:solidFill>
                <a:schemeClr val="accent1">
                  <a:lumMod val="50000"/>
                </a:schemeClr>
              </a:solidFill>
              <a:latin typeface="Times New Roman" pitchFamily="18" charset="0"/>
              <a:cs typeface="Times New Roman" pitchFamily="18" charset="0"/>
            </a:endParaRPr>
          </a:p>
        </p:txBody>
      </p:sp>
      <p:sp>
        <p:nvSpPr>
          <p:cNvPr id="8" name="TextBox 7"/>
          <p:cNvSpPr txBox="1"/>
          <p:nvPr/>
        </p:nvSpPr>
        <p:spPr>
          <a:xfrm>
            <a:off x="0" y="857232"/>
            <a:ext cx="9001156" cy="646331"/>
          </a:xfrm>
          <a:prstGeom prst="rect">
            <a:avLst/>
          </a:prstGeom>
          <a:noFill/>
        </p:spPr>
        <p:txBody>
          <a:bodyPr wrap="square" rtlCol="0">
            <a:spAutoFit/>
          </a:bodyPr>
          <a:lstStyle/>
          <a:p>
            <a:endParaRPr lang="ru-RU" dirty="0" smtClean="0"/>
          </a:p>
          <a:p>
            <a:pPr>
              <a:buFontTx/>
              <a:buChar char="-"/>
            </a:pPr>
            <a:endParaRPr lang="ru-RU" dirty="0"/>
          </a:p>
        </p:txBody>
      </p:sp>
      <p:sp>
        <p:nvSpPr>
          <p:cNvPr id="36865" name="Rectangle 1"/>
          <p:cNvSpPr>
            <a:spLocks noChangeArrowheads="1"/>
          </p:cNvSpPr>
          <p:nvPr/>
        </p:nvSpPr>
        <p:spPr bwMode="auto">
          <a:xfrm>
            <a:off x="357158" y="857232"/>
            <a:ext cx="8358246"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Прямоугольник 8"/>
          <p:cNvSpPr/>
          <p:nvPr/>
        </p:nvSpPr>
        <p:spPr>
          <a:xfrm>
            <a:off x="142844" y="714356"/>
            <a:ext cx="8858312" cy="400110"/>
          </a:xfrm>
          <a:prstGeom prst="rect">
            <a:avLst/>
          </a:prstGeom>
        </p:spPr>
        <p:txBody>
          <a:bodyPr wrap="square">
            <a:spAutoFit/>
          </a:bodyPr>
          <a:lstStyle/>
          <a:p>
            <a:pPr algn="just">
              <a:buFontTx/>
              <a:buChar char="-"/>
            </a:pPr>
            <a:r>
              <a:rPr lang="ru-RU" sz="2000" b="1" dirty="0" smtClean="0">
                <a:solidFill>
                  <a:schemeClr val="accent1">
                    <a:lumMod val="50000"/>
                  </a:schemeClr>
                </a:solidFill>
                <a:latin typeface="Times New Roman" pitchFamily="18" charset="0"/>
                <a:cs typeface="Times New Roman" pitchFamily="18" charset="0"/>
              </a:rPr>
              <a:t>   </a:t>
            </a:r>
          </a:p>
        </p:txBody>
      </p:sp>
      <p:sp>
        <p:nvSpPr>
          <p:cNvPr id="10" name="TextBox 9"/>
          <p:cNvSpPr txBox="1"/>
          <p:nvPr/>
        </p:nvSpPr>
        <p:spPr>
          <a:xfrm>
            <a:off x="0" y="785794"/>
            <a:ext cx="9144000" cy="6463308"/>
          </a:xfrm>
          <a:prstGeom prst="rect">
            <a:avLst/>
          </a:prstGeom>
          <a:noFill/>
        </p:spPr>
        <p:txBody>
          <a:bodyPr wrap="square" rtlCol="0">
            <a:spAutoFit/>
          </a:bodyPr>
          <a:lstStyle/>
          <a:p>
            <a:pPr marL="342900" indent="-342900">
              <a:buAutoNum type="arabicPeriod"/>
            </a:pPr>
            <a:r>
              <a:rPr lang="ru-RU" dirty="0" err="1" smtClean="0"/>
              <a:t>Порушення</a:t>
            </a:r>
            <a:r>
              <a:rPr lang="ru-RU" dirty="0" smtClean="0"/>
              <a:t> </a:t>
            </a:r>
            <a:r>
              <a:rPr lang="ru-RU" dirty="0" err="1" smtClean="0"/>
              <a:t>фонетичного</a:t>
            </a:r>
            <a:r>
              <a:rPr lang="ru-RU" dirty="0" smtClean="0"/>
              <a:t>, фонематичного, </a:t>
            </a:r>
            <a:r>
              <a:rPr lang="ru-RU" dirty="0" err="1" smtClean="0"/>
              <a:t>лексичного</a:t>
            </a:r>
            <a:r>
              <a:rPr lang="ru-RU" dirty="0" smtClean="0"/>
              <a:t>, </a:t>
            </a:r>
            <a:r>
              <a:rPr lang="ru-RU" dirty="0" err="1" smtClean="0"/>
              <a:t>граматичного</a:t>
            </a:r>
            <a:r>
              <a:rPr lang="ru-RU" dirty="0" smtClean="0"/>
              <a:t> та </a:t>
            </a:r>
            <a:r>
              <a:rPr lang="ru-RU" dirty="0" err="1" smtClean="0"/>
              <a:t>зв’язного</a:t>
            </a:r>
            <a:r>
              <a:rPr lang="ru-RU" dirty="0" smtClean="0"/>
              <a:t> </a:t>
            </a:r>
            <a:r>
              <a:rPr lang="ru-RU" dirty="0" err="1" smtClean="0"/>
              <a:t>мовлення</a:t>
            </a:r>
            <a:r>
              <a:rPr lang="ru-RU" dirty="0" smtClean="0"/>
              <a:t> як </a:t>
            </a:r>
            <a:r>
              <a:rPr lang="ru-RU" dirty="0" err="1" smtClean="0"/>
              <a:t>компонентів</a:t>
            </a:r>
            <a:r>
              <a:rPr lang="ru-RU" dirty="0" smtClean="0"/>
              <a:t> </a:t>
            </a:r>
            <a:r>
              <a:rPr lang="ru-RU" dirty="0" err="1" smtClean="0"/>
              <a:t>мовленнєвої</a:t>
            </a:r>
            <a:r>
              <a:rPr lang="ru-RU" dirty="0" smtClean="0"/>
              <a:t> </a:t>
            </a:r>
            <a:r>
              <a:rPr lang="ru-RU" dirty="0" err="1" smtClean="0"/>
              <a:t>системи</a:t>
            </a:r>
            <a:r>
              <a:rPr lang="ru-RU" dirty="0" smtClean="0"/>
              <a:t>, </a:t>
            </a:r>
            <a:r>
              <a:rPr lang="ru-RU" dirty="0" err="1" smtClean="0"/>
              <a:t>що</a:t>
            </a:r>
            <a:r>
              <a:rPr lang="ru-RU" dirty="0" smtClean="0"/>
              <a:t> </a:t>
            </a:r>
            <a:r>
              <a:rPr lang="ru-RU" dirty="0" err="1" smtClean="0"/>
              <a:t>зумовлюють</a:t>
            </a:r>
            <a:r>
              <a:rPr lang="ru-RU" dirty="0" smtClean="0"/>
              <a:t> </a:t>
            </a:r>
            <a:r>
              <a:rPr lang="ru-RU" dirty="0" err="1" smtClean="0"/>
              <a:t>порушення</a:t>
            </a:r>
            <a:r>
              <a:rPr lang="ru-RU" dirty="0" smtClean="0"/>
              <a:t> </a:t>
            </a:r>
            <a:r>
              <a:rPr lang="ru-RU" dirty="0" err="1" smtClean="0"/>
              <a:t>засобів</a:t>
            </a:r>
            <a:r>
              <a:rPr lang="ru-RU" dirty="0" smtClean="0"/>
              <a:t> </a:t>
            </a:r>
            <a:r>
              <a:rPr lang="ru-RU" dirty="0" err="1" smtClean="0"/>
              <a:t>мовлення</a:t>
            </a:r>
            <a:r>
              <a:rPr lang="ru-RU" dirty="0" smtClean="0"/>
              <a:t>: </a:t>
            </a:r>
            <a:r>
              <a:rPr lang="ru-RU" dirty="0" err="1" smtClean="0"/>
              <a:t>фонетико-фонематичне</a:t>
            </a:r>
            <a:r>
              <a:rPr lang="ru-RU" dirty="0" smtClean="0"/>
              <a:t> </a:t>
            </a:r>
            <a:r>
              <a:rPr lang="ru-RU" dirty="0" err="1" smtClean="0"/>
              <a:t>недорозвинення</a:t>
            </a:r>
            <a:r>
              <a:rPr lang="ru-RU" dirty="0" smtClean="0"/>
              <a:t> </a:t>
            </a:r>
            <a:r>
              <a:rPr lang="ru-RU" dirty="0" err="1" smtClean="0"/>
              <a:t>мовлення</a:t>
            </a:r>
            <a:r>
              <a:rPr lang="ru-RU" dirty="0" smtClean="0"/>
              <a:t> (</a:t>
            </a:r>
            <a:r>
              <a:rPr lang="ru-RU" dirty="0" err="1" smtClean="0"/>
              <a:t>фонетичне</a:t>
            </a:r>
            <a:r>
              <a:rPr lang="ru-RU" dirty="0" smtClean="0"/>
              <a:t> </a:t>
            </a:r>
            <a:r>
              <a:rPr lang="ru-RU" dirty="0" err="1" smtClean="0"/>
              <a:t>недорозвинення</a:t>
            </a:r>
            <a:r>
              <a:rPr lang="ru-RU" dirty="0" smtClean="0"/>
              <a:t> </a:t>
            </a:r>
            <a:r>
              <a:rPr lang="ru-RU" dirty="0" err="1" smtClean="0"/>
              <a:t>мовлення</a:t>
            </a:r>
            <a:r>
              <a:rPr lang="ru-RU" dirty="0" smtClean="0"/>
              <a:t>); </a:t>
            </a:r>
            <a:r>
              <a:rPr lang="ru-RU" dirty="0" err="1" smtClean="0"/>
              <a:t>загальне</a:t>
            </a:r>
            <a:r>
              <a:rPr lang="ru-RU" dirty="0" smtClean="0"/>
              <a:t> </a:t>
            </a:r>
            <a:r>
              <a:rPr lang="ru-RU" dirty="0" err="1" smtClean="0"/>
              <a:t>недорозвинення</a:t>
            </a:r>
            <a:r>
              <a:rPr lang="ru-RU" dirty="0" smtClean="0"/>
              <a:t> </a:t>
            </a:r>
            <a:r>
              <a:rPr lang="ru-RU" dirty="0" err="1" smtClean="0"/>
              <a:t>мовлення</a:t>
            </a:r>
            <a:r>
              <a:rPr lang="ru-RU" dirty="0" smtClean="0"/>
              <a:t> (I, II, III, IV </a:t>
            </a:r>
            <a:r>
              <a:rPr lang="ru-RU" dirty="0" err="1" smtClean="0"/>
              <a:t>рівнів</a:t>
            </a:r>
            <a:r>
              <a:rPr lang="ru-RU" dirty="0" smtClean="0"/>
              <a:t>); </a:t>
            </a:r>
            <a:r>
              <a:rPr lang="ru-RU" dirty="0" err="1" smtClean="0"/>
              <a:t>порушення</a:t>
            </a:r>
            <a:r>
              <a:rPr lang="ru-RU" dirty="0" smtClean="0"/>
              <a:t> </a:t>
            </a:r>
            <a:r>
              <a:rPr lang="ru-RU" dirty="0" err="1" smtClean="0"/>
              <a:t>використання</a:t>
            </a:r>
            <a:r>
              <a:rPr lang="ru-RU" dirty="0" smtClean="0"/>
              <a:t> </a:t>
            </a:r>
            <a:r>
              <a:rPr lang="ru-RU" dirty="0" err="1" smtClean="0"/>
              <a:t>засобів</a:t>
            </a:r>
            <a:r>
              <a:rPr lang="ru-RU" dirty="0" smtClean="0"/>
              <a:t> </a:t>
            </a:r>
            <a:r>
              <a:rPr lang="ru-RU" dirty="0" err="1" smtClean="0"/>
              <a:t>мовлення</a:t>
            </a:r>
            <a:r>
              <a:rPr lang="ru-RU" dirty="0" smtClean="0"/>
              <a:t> – </a:t>
            </a:r>
            <a:r>
              <a:rPr lang="ru-RU" dirty="0" err="1" smtClean="0"/>
              <a:t>заїкання</a:t>
            </a:r>
            <a:r>
              <a:rPr lang="ru-RU" dirty="0" smtClean="0"/>
              <a:t>.</a:t>
            </a:r>
          </a:p>
          <a:p>
            <a:pPr marL="342900" indent="-342900">
              <a:buAutoNum type="arabicPeriod"/>
            </a:pPr>
            <a:endParaRPr lang="ru-RU" dirty="0" smtClean="0"/>
          </a:p>
          <a:p>
            <a:pPr marL="342900" indent="-342900">
              <a:buAutoNum type="arabicPeriod" startAt="2"/>
            </a:pPr>
            <a:r>
              <a:rPr lang="ru-RU" dirty="0" err="1" smtClean="0"/>
              <a:t>Порушення</a:t>
            </a:r>
            <a:r>
              <a:rPr lang="ru-RU" dirty="0" smtClean="0"/>
              <a:t> </a:t>
            </a:r>
            <a:r>
              <a:rPr lang="ru-RU" dirty="0" err="1" smtClean="0"/>
              <a:t>усного</a:t>
            </a:r>
            <a:r>
              <a:rPr lang="ru-RU" dirty="0" smtClean="0"/>
              <a:t> </a:t>
            </a:r>
            <a:r>
              <a:rPr lang="ru-RU" dirty="0" err="1" smtClean="0"/>
              <a:t>мовлення</a:t>
            </a:r>
            <a:r>
              <a:rPr lang="ru-RU" dirty="0" smtClean="0"/>
              <a:t> </a:t>
            </a:r>
            <a:r>
              <a:rPr lang="ru-RU" dirty="0" smtClean="0"/>
              <a:t>: </a:t>
            </a:r>
            <a:r>
              <a:rPr lang="ru-RU" dirty="0" err="1" smtClean="0"/>
              <a:t>фонаційного</a:t>
            </a:r>
            <a:r>
              <a:rPr lang="ru-RU" dirty="0" smtClean="0"/>
              <a:t> (</a:t>
            </a:r>
            <a:r>
              <a:rPr lang="ru-RU" dirty="0" err="1" smtClean="0"/>
              <a:t>зовнішнього</a:t>
            </a:r>
            <a:r>
              <a:rPr lang="ru-RU" dirty="0" smtClean="0"/>
              <a:t>) </a:t>
            </a:r>
            <a:r>
              <a:rPr lang="ru-RU" dirty="0" err="1" smtClean="0"/>
              <a:t>оформлення</a:t>
            </a:r>
            <a:r>
              <a:rPr lang="ru-RU" dirty="0" smtClean="0"/>
              <a:t> </a:t>
            </a:r>
            <a:r>
              <a:rPr lang="ru-RU" dirty="0" err="1" smtClean="0"/>
              <a:t>висловлювання</a:t>
            </a:r>
            <a:r>
              <a:rPr lang="ru-RU" dirty="0" smtClean="0"/>
              <a:t>: </a:t>
            </a:r>
            <a:r>
              <a:rPr lang="ru-RU" dirty="0" err="1" smtClean="0"/>
              <a:t>дислалія</a:t>
            </a:r>
            <a:r>
              <a:rPr lang="ru-RU" dirty="0" smtClean="0"/>
              <a:t>, </a:t>
            </a:r>
            <a:r>
              <a:rPr lang="ru-RU" dirty="0" err="1" smtClean="0"/>
              <a:t>дизартрія</a:t>
            </a:r>
            <a:r>
              <a:rPr lang="ru-RU" dirty="0" smtClean="0"/>
              <a:t>, </a:t>
            </a:r>
            <a:r>
              <a:rPr lang="ru-RU" dirty="0" err="1" smtClean="0"/>
              <a:t>ринолалія</a:t>
            </a:r>
            <a:r>
              <a:rPr lang="ru-RU" dirty="0" smtClean="0"/>
              <a:t>, </a:t>
            </a:r>
            <a:r>
              <a:rPr lang="ru-RU" dirty="0" err="1" smtClean="0"/>
              <a:t>заїкання</a:t>
            </a:r>
            <a:r>
              <a:rPr lang="ru-RU" dirty="0" smtClean="0"/>
              <a:t>; </a:t>
            </a:r>
            <a:r>
              <a:rPr lang="ru-RU" dirty="0" err="1" smtClean="0"/>
              <a:t>структурно-семантичного</a:t>
            </a:r>
            <a:r>
              <a:rPr lang="ru-RU" dirty="0" smtClean="0"/>
              <a:t> (</a:t>
            </a:r>
            <a:r>
              <a:rPr lang="ru-RU" dirty="0" err="1" smtClean="0"/>
              <a:t>внутрішнього</a:t>
            </a:r>
            <a:r>
              <a:rPr lang="ru-RU" dirty="0" smtClean="0"/>
              <a:t>) </a:t>
            </a:r>
            <a:r>
              <a:rPr lang="ru-RU" dirty="0" err="1" smtClean="0"/>
              <a:t>оформлення</a:t>
            </a:r>
            <a:r>
              <a:rPr lang="ru-RU" dirty="0" smtClean="0"/>
              <a:t> </a:t>
            </a:r>
            <a:r>
              <a:rPr lang="ru-RU" dirty="0" err="1" smtClean="0"/>
              <a:t>висловлювання</a:t>
            </a:r>
            <a:r>
              <a:rPr lang="ru-RU" dirty="0" smtClean="0"/>
              <a:t> (</a:t>
            </a:r>
            <a:r>
              <a:rPr lang="ru-RU" dirty="0" err="1" smtClean="0"/>
              <a:t>системним</a:t>
            </a:r>
            <a:r>
              <a:rPr lang="ru-RU" dirty="0" smtClean="0"/>
              <a:t> </a:t>
            </a:r>
            <a:r>
              <a:rPr lang="ru-RU" dirty="0" err="1" smtClean="0"/>
              <a:t>порушенням</a:t>
            </a:r>
            <a:r>
              <a:rPr lang="ru-RU" dirty="0" smtClean="0"/>
              <a:t> </a:t>
            </a:r>
            <a:r>
              <a:rPr lang="ru-RU" dirty="0" err="1" smtClean="0"/>
              <a:t>мовлення</a:t>
            </a:r>
            <a:r>
              <a:rPr lang="ru-RU" dirty="0" smtClean="0"/>
              <a:t>): </a:t>
            </a:r>
            <a:r>
              <a:rPr lang="ru-RU" dirty="0" err="1" smtClean="0"/>
              <a:t>алалією</a:t>
            </a:r>
            <a:r>
              <a:rPr lang="ru-RU" dirty="0" smtClean="0"/>
              <a:t> </a:t>
            </a:r>
            <a:r>
              <a:rPr lang="ru-RU" dirty="0" err="1" smtClean="0"/>
              <a:t>і</a:t>
            </a:r>
            <a:r>
              <a:rPr lang="ru-RU" dirty="0" smtClean="0"/>
              <a:t> </a:t>
            </a:r>
            <a:r>
              <a:rPr lang="ru-RU" dirty="0" err="1" smtClean="0"/>
              <a:t>афазією</a:t>
            </a:r>
            <a:r>
              <a:rPr lang="ru-RU" dirty="0" smtClean="0"/>
              <a:t>. </a:t>
            </a:r>
            <a:endParaRPr lang="ru-RU" dirty="0" smtClean="0"/>
          </a:p>
          <a:p>
            <a:pPr marL="342900" indent="-342900">
              <a:buAutoNum type="arabicPeriod" startAt="2"/>
            </a:pPr>
            <a:endParaRPr lang="ru-RU" dirty="0" smtClean="0"/>
          </a:p>
          <a:p>
            <a:pPr marL="342900" indent="-342900">
              <a:buAutoNum type="arabicPeriod" startAt="3"/>
            </a:pPr>
            <a:r>
              <a:rPr lang="ru-RU" dirty="0" err="1" smtClean="0"/>
              <a:t>Форми</a:t>
            </a:r>
            <a:r>
              <a:rPr lang="ru-RU" dirty="0" smtClean="0"/>
              <a:t> </a:t>
            </a:r>
            <a:r>
              <a:rPr lang="ru-RU" dirty="0" err="1" smtClean="0"/>
              <a:t>мовленнєвого</a:t>
            </a:r>
            <a:r>
              <a:rPr lang="ru-RU" dirty="0" smtClean="0"/>
              <a:t> </a:t>
            </a:r>
            <a:r>
              <a:rPr lang="ru-RU" dirty="0" err="1" smtClean="0"/>
              <a:t>порушення</a:t>
            </a:r>
            <a:r>
              <a:rPr lang="ru-RU" dirty="0" smtClean="0"/>
              <a:t>:</a:t>
            </a:r>
          </a:p>
          <a:p>
            <a:pPr marL="342900" indent="-342900">
              <a:buFontTx/>
              <a:buChar char="-"/>
            </a:pPr>
            <a:r>
              <a:rPr lang="ru-RU" dirty="0" err="1" smtClean="0"/>
              <a:t>дислалія</a:t>
            </a:r>
            <a:r>
              <a:rPr lang="ru-RU" dirty="0" smtClean="0"/>
              <a:t> </a:t>
            </a:r>
            <a:r>
              <a:rPr lang="ru-RU" dirty="0" smtClean="0"/>
              <a:t>(</a:t>
            </a:r>
            <a:r>
              <a:rPr lang="ru-RU" dirty="0" err="1" smtClean="0"/>
              <a:t>артикуляторно-фонематична</a:t>
            </a:r>
            <a:r>
              <a:rPr lang="ru-RU" dirty="0" smtClean="0"/>
              <a:t>; </a:t>
            </a:r>
            <a:r>
              <a:rPr lang="ru-RU" dirty="0" err="1" smtClean="0"/>
              <a:t>артикуляторно-фонетична</a:t>
            </a:r>
            <a:r>
              <a:rPr lang="ru-RU" dirty="0" smtClean="0"/>
              <a:t>; </a:t>
            </a:r>
            <a:r>
              <a:rPr lang="ru-RU" dirty="0" err="1" smtClean="0"/>
              <a:t>акустико-фонематична</a:t>
            </a:r>
            <a:r>
              <a:rPr lang="ru-RU" dirty="0" smtClean="0"/>
              <a:t>); </a:t>
            </a:r>
            <a:endParaRPr lang="ru-RU" dirty="0" smtClean="0"/>
          </a:p>
          <a:p>
            <a:pPr marL="342900" indent="-342900">
              <a:buFontTx/>
              <a:buChar char="-"/>
            </a:pPr>
            <a:r>
              <a:rPr lang="ru-RU" dirty="0" err="1" smtClean="0"/>
              <a:t>дизартрія</a:t>
            </a:r>
            <a:r>
              <a:rPr lang="ru-RU" dirty="0" smtClean="0"/>
              <a:t> </a:t>
            </a:r>
            <a:r>
              <a:rPr lang="ru-RU" dirty="0" smtClean="0"/>
              <a:t>(</a:t>
            </a:r>
            <a:r>
              <a:rPr lang="ru-RU" dirty="0" err="1" smtClean="0"/>
              <a:t>кіркова</a:t>
            </a:r>
            <a:r>
              <a:rPr lang="ru-RU" dirty="0" smtClean="0"/>
              <a:t>; </a:t>
            </a:r>
            <a:r>
              <a:rPr lang="ru-RU" dirty="0" err="1" smtClean="0"/>
              <a:t>псевдобульбарна</a:t>
            </a:r>
            <a:r>
              <a:rPr lang="ru-RU" dirty="0" smtClean="0"/>
              <a:t>; </a:t>
            </a:r>
            <a:r>
              <a:rPr lang="ru-RU" dirty="0" err="1" smtClean="0"/>
              <a:t>бульбарна</a:t>
            </a:r>
            <a:r>
              <a:rPr lang="ru-RU" dirty="0" smtClean="0"/>
              <a:t>; </a:t>
            </a:r>
            <a:r>
              <a:rPr lang="ru-RU" dirty="0" err="1" smtClean="0"/>
              <a:t>екстрапірамідна</a:t>
            </a:r>
            <a:r>
              <a:rPr lang="ru-RU" dirty="0" smtClean="0"/>
              <a:t> (</a:t>
            </a:r>
            <a:r>
              <a:rPr lang="ru-RU" dirty="0" err="1" smtClean="0"/>
              <a:t>підкіркова</a:t>
            </a:r>
            <a:r>
              <a:rPr lang="ru-RU" dirty="0" smtClean="0"/>
              <a:t>); </a:t>
            </a:r>
            <a:r>
              <a:rPr lang="ru-RU" dirty="0" err="1" smtClean="0"/>
              <a:t>мозочкова</a:t>
            </a:r>
            <a:r>
              <a:rPr lang="ru-RU" dirty="0" smtClean="0"/>
              <a:t>; стерта форма </a:t>
            </a:r>
            <a:r>
              <a:rPr lang="ru-RU" dirty="0" err="1" smtClean="0"/>
              <a:t>дизартрії</a:t>
            </a:r>
            <a:r>
              <a:rPr lang="ru-RU" dirty="0" smtClean="0"/>
              <a:t>); </a:t>
            </a:r>
            <a:endParaRPr lang="ru-RU" dirty="0" smtClean="0"/>
          </a:p>
          <a:p>
            <a:pPr marL="342900" indent="-342900">
              <a:buFontTx/>
              <a:buChar char="-"/>
            </a:pPr>
            <a:r>
              <a:rPr lang="ru-RU" dirty="0" err="1" smtClean="0"/>
              <a:t>ринолалія</a:t>
            </a:r>
            <a:r>
              <a:rPr lang="ru-RU" dirty="0" smtClean="0"/>
              <a:t> </a:t>
            </a:r>
            <a:r>
              <a:rPr lang="ru-RU" dirty="0" smtClean="0"/>
              <a:t>(</a:t>
            </a:r>
            <a:r>
              <a:rPr lang="ru-RU" dirty="0" err="1" smtClean="0"/>
              <a:t>органічна</a:t>
            </a:r>
            <a:r>
              <a:rPr lang="ru-RU" dirty="0" smtClean="0"/>
              <a:t>, </a:t>
            </a:r>
            <a:r>
              <a:rPr lang="ru-RU" dirty="0" err="1" smtClean="0"/>
              <a:t>функціональна</a:t>
            </a:r>
            <a:r>
              <a:rPr lang="ru-RU" dirty="0" smtClean="0"/>
              <a:t> </a:t>
            </a:r>
            <a:r>
              <a:rPr lang="ru-RU" dirty="0" err="1" smtClean="0"/>
              <a:t>відкрита</a:t>
            </a:r>
            <a:r>
              <a:rPr lang="ru-RU" dirty="0" smtClean="0"/>
              <a:t>; </a:t>
            </a:r>
            <a:r>
              <a:rPr lang="ru-RU" dirty="0" err="1" smtClean="0"/>
              <a:t>органічна</a:t>
            </a:r>
            <a:r>
              <a:rPr lang="ru-RU" dirty="0" smtClean="0"/>
              <a:t> </a:t>
            </a:r>
            <a:r>
              <a:rPr lang="ru-RU" dirty="0" err="1" smtClean="0"/>
              <a:t>закрита</a:t>
            </a:r>
            <a:r>
              <a:rPr lang="ru-RU" dirty="0" smtClean="0"/>
              <a:t> (</a:t>
            </a:r>
            <a:r>
              <a:rPr lang="ru-RU" dirty="0" err="1" smtClean="0"/>
              <a:t>передня</a:t>
            </a:r>
            <a:r>
              <a:rPr lang="ru-RU" dirty="0" smtClean="0"/>
              <a:t>, </a:t>
            </a:r>
            <a:r>
              <a:rPr lang="ru-RU" dirty="0" err="1" smtClean="0"/>
              <a:t>задня</a:t>
            </a:r>
            <a:r>
              <a:rPr lang="ru-RU" dirty="0" smtClean="0"/>
              <a:t>); </a:t>
            </a:r>
            <a:r>
              <a:rPr lang="ru-RU" dirty="0" err="1" smtClean="0"/>
              <a:t>функціональна</a:t>
            </a:r>
            <a:r>
              <a:rPr lang="ru-RU" dirty="0" smtClean="0"/>
              <a:t> </a:t>
            </a:r>
            <a:r>
              <a:rPr lang="ru-RU" dirty="0" err="1" smtClean="0"/>
              <a:t>закрита</a:t>
            </a:r>
            <a:r>
              <a:rPr lang="ru-RU" dirty="0" smtClean="0"/>
              <a:t>); </a:t>
            </a:r>
            <a:endParaRPr lang="ru-RU" dirty="0" smtClean="0"/>
          </a:p>
          <a:p>
            <a:pPr marL="342900" indent="-342900">
              <a:buFontTx/>
              <a:buChar char="-"/>
            </a:pPr>
            <a:r>
              <a:rPr lang="ru-RU" dirty="0" err="1" smtClean="0"/>
              <a:t>заїкання</a:t>
            </a:r>
            <a:r>
              <a:rPr lang="ru-RU" dirty="0" smtClean="0"/>
              <a:t> </a:t>
            </a:r>
            <a:r>
              <a:rPr lang="ru-RU" dirty="0" smtClean="0"/>
              <a:t>(</a:t>
            </a:r>
            <a:r>
              <a:rPr lang="ru-RU" dirty="0" err="1" smtClean="0"/>
              <a:t>невротичне</a:t>
            </a:r>
            <a:r>
              <a:rPr lang="ru-RU" dirty="0" smtClean="0"/>
              <a:t>; </a:t>
            </a:r>
            <a:r>
              <a:rPr lang="ru-RU" dirty="0" err="1" smtClean="0"/>
              <a:t>неврозоподібне</a:t>
            </a:r>
            <a:r>
              <a:rPr lang="ru-RU" dirty="0" smtClean="0"/>
              <a:t>); </a:t>
            </a:r>
            <a:r>
              <a:rPr lang="ru-RU" dirty="0" err="1" smtClean="0"/>
              <a:t>алалія</a:t>
            </a:r>
            <a:r>
              <a:rPr lang="ru-RU" dirty="0" smtClean="0"/>
              <a:t> (</a:t>
            </a:r>
            <a:r>
              <a:rPr lang="ru-RU" dirty="0" err="1" smtClean="0"/>
              <a:t>моторна</a:t>
            </a:r>
            <a:r>
              <a:rPr lang="ru-RU" dirty="0" smtClean="0"/>
              <a:t>, </a:t>
            </a:r>
            <a:r>
              <a:rPr lang="ru-RU" dirty="0" err="1" smtClean="0"/>
              <a:t>сенсорна</a:t>
            </a:r>
            <a:r>
              <a:rPr lang="ru-RU" dirty="0" smtClean="0"/>
              <a:t>, </a:t>
            </a:r>
            <a:r>
              <a:rPr lang="ru-RU" dirty="0" err="1" smtClean="0"/>
              <a:t>сенсомоторна</a:t>
            </a:r>
            <a:r>
              <a:rPr lang="ru-RU" dirty="0" smtClean="0"/>
              <a:t>);</a:t>
            </a:r>
          </a:p>
          <a:p>
            <a:pPr marL="342900" indent="-342900">
              <a:buFontTx/>
              <a:buChar char="-"/>
            </a:pPr>
            <a:r>
              <a:rPr lang="ru-RU" dirty="0" err="1" smtClean="0"/>
              <a:t>дисграфія</a:t>
            </a:r>
            <a:r>
              <a:rPr lang="ru-RU" dirty="0" smtClean="0"/>
              <a:t> </a:t>
            </a:r>
            <a:r>
              <a:rPr lang="ru-RU" dirty="0" smtClean="0"/>
              <a:t>(</a:t>
            </a:r>
            <a:r>
              <a:rPr lang="ru-RU" dirty="0" err="1" smtClean="0"/>
              <a:t>артикуляторно-акустична</a:t>
            </a:r>
            <a:r>
              <a:rPr lang="ru-RU" dirty="0" smtClean="0"/>
              <a:t>, </a:t>
            </a:r>
            <a:r>
              <a:rPr lang="ru-RU" dirty="0" err="1" smtClean="0"/>
              <a:t>акустична</a:t>
            </a:r>
            <a:r>
              <a:rPr lang="ru-RU" dirty="0" smtClean="0"/>
              <a:t>, </a:t>
            </a:r>
            <a:r>
              <a:rPr lang="ru-RU" dirty="0" err="1" smtClean="0"/>
              <a:t>оптична</a:t>
            </a:r>
            <a:r>
              <a:rPr lang="ru-RU" dirty="0" smtClean="0"/>
              <a:t>, </a:t>
            </a:r>
            <a:r>
              <a:rPr lang="ru-RU" dirty="0" err="1" smtClean="0"/>
              <a:t>аграматична</a:t>
            </a:r>
            <a:r>
              <a:rPr lang="ru-RU" dirty="0" smtClean="0"/>
              <a:t>, </a:t>
            </a:r>
            <a:r>
              <a:rPr lang="ru-RU" dirty="0" err="1" smtClean="0"/>
              <a:t>дисграфія</a:t>
            </a:r>
            <a:r>
              <a:rPr lang="ru-RU" dirty="0" smtClean="0"/>
              <a:t> на </a:t>
            </a:r>
            <a:r>
              <a:rPr lang="ru-RU" dirty="0" err="1" smtClean="0"/>
              <a:t>тлі</a:t>
            </a:r>
            <a:r>
              <a:rPr lang="ru-RU" dirty="0" smtClean="0"/>
              <a:t> </a:t>
            </a:r>
            <a:r>
              <a:rPr lang="ru-RU" dirty="0" err="1" smtClean="0"/>
              <a:t>порушення</a:t>
            </a:r>
            <a:r>
              <a:rPr lang="ru-RU" dirty="0" smtClean="0"/>
              <a:t> </a:t>
            </a:r>
            <a:r>
              <a:rPr lang="ru-RU" dirty="0" err="1" smtClean="0"/>
              <a:t>мовного</a:t>
            </a:r>
            <a:r>
              <a:rPr lang="ru-RU" dirty="0" smtClean="0"/>
              <a:t> </a:t>
            </a:r>
            <a:r>
              <a:rPr lang="ru-RU" dirty="0" err="1" smtClean="0"/>
              <a:t>аналізу</a:t>
            </a:r>
            <a:r>
              <a:rPr lang="ru-RU" dirty="0" smtClean="0"/>
              <a:t> та синтезу); </a:t>
            </a:r>
            <a:endParaRPr lang="ru-RU" dirty="0" smtClean="0"/>
          </a:p>
          <a:p>
            <a:pPr marL="342900" indent="-342900">
              <a:buFontTx/>
              <a:buChar char="-"/>
            </a:pPr>
            <a:r>
              <a:rPr lang="ru-RU" dirty="0" err="1" smtClean="0"/>
              <a:t>дислексія</a:t>
            </a:r>
            <a:r>
              <a:rPr lang="ru-RU" dirty="0" smtClean="0"/>
              <a:t> </a:t>
            </a:r>
            <a:r>
              <a:rPr lang="ru-RU" dirty="0" smtClean="0"/>
              <a:t>(</a:t>
            </a:r>
            <a:r>
              <a:rPr lang="ru-RU" dirty="0" err="1" smtClean="0"/>
              <a:t>аграматична</a:t>
            </a:r>
            <a:r>
              <a:rPr lang="ru-RU" dirty="0" smtClean="0"/>
              <a:t>, </a:t>
            </a:r>
            <a:r>
              <a:rPr lang="ru-RU" dirty="0" err="1" smtClean="0"/>
              <a:t>фонематична</a:t>
            </a:r>
            <a:r>
              <a:rPr lang="ru-RU" dirty="0" smtClean="0"/>
              <a:t>, </a:t>
            </a:r>
            <a:r>
              <a:rPr lang="ru-RU" dirty="0" err="1" smtClean="0"/>
              <a:t>семантична</a:t>
            </a:r>
            <a:r>
              <a:rPr lang="ru-RU" dirty="0" smtClean="0"/>
              <a:t>, </a:t>
            </a:r>
            <a:r>
              <a:rPr lang="ru-RU" dirty="0" err="1" smtClean="0"/>
              <a:t>мнестична</a:t>
            </a:r>
            <a:r>
              <a:rPr lang="ru-RU" dirty="0" smtClean="0"/>
              <a:t>, </a:t>
            </a:r>
            <a:r>
              <a:rPr lang="ru-RU" dirty="0" err="1" smtClean="0"/>
              <a:t>оптична</a:t>
            </a:r>
            <a:r>
              <a:rPr lang="ru-RU" dirty="0" smtClean="0"/>
              <a:t>, тактильна (за Р. </a:t>
            </a:r>
            <a:r>
              <a:rPr lang="ru-RU" dirty="0" err="1" smtClean="0"/>
              <a:t>Лалаєвою</a:t>
            </a:r>
            <a:r>
              <a:rPr lang="ru-RU" dirty="0" smtClean="0"/>
              <a:t>)). </a:t>
            </a:r>
          </a:p>
          <a:p>
            <a:endParaRPr lang="ru-RU" dirty="0"/>
          </a:p>
        </p:txBody>
      </p:sp>
    </p:spTree>
    <p:extLst>
      <p:ext uri="{BB962C8B-B14F-4D97-AF65-F5344CB8AC3E}">
        <p14:creationId xmlns:p14="http://schemas.microsoft.com/office/powerpoint/2010/main" xmlns="" val="264041349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1438</TotalTime>
  <Words>1550</Words>
  <Application>Microsoft Office PowerPoint</Application>
  <PresentationFormat>Экран (4:3)</PresentationFormat>
  <Paragraphs>109</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Тема Office</vt:lpstr>
      <vt:lpstr>«Нові підходи до оцінки мовленнєвого розвитку дітей дошкільного віку. Стратегії підтримки дітей із порушеннями мовлення в освітньому середовищі»</vt:lpstr>
      <vt:lpstr>Нормативно-правова база</vt:lpstr>
      <vt:lpstr>Постанова Кабінету Міністрів України від 29 липня 2015 року № 530 “Про внесення змін до Положення про дошкільний навчальний заклад” </vt:lpstr>
      <vt:lpstr>3. У пункті 20 слова: “Державною базовою програмою та іншими додатковими програмами розвитку дітей, затвердженими МОН”  замінити словами “програмою (програмами) розвитку дітей та навчально-методичними посібниками, затвердженими в установленому порядку МОН”.    4. У пункті 23: 1) абзац перший викласти в такій редакції: “23. Навчально-виховний процес у спеціальних та інклюзивних групах (для дітей з порушеннями слуху, зору, мови, опорно-рухового апарату, інтелекту, затримкою психічного розвитку) у дошкільних навчальних закладах здійснюється за спеціальними програмами розвитку дітей та навчально-методичними посібниками, затвердженими в установленому порядку МОН.” </vt:lpstr>
      <vt:lpstr>Наказ  МОН  від 04.11.2010  №1055  “Про затвердження Типових штатних нормативів  дошкільних навчальних закладів“ .  Спеціальні та комбіновані  дошкільні навчальні заклади   3. Для  дітей  з  порушеннями  мови  вводиться  по  1 штатній  одиниці учителя-логопеда на кожну таку групу.   4. Для  дітей  з  порушеннями  зору,  слуху,  опорно-рухового  апарату,   з   розумовою   відсталістю,  із  затримкою  психічного  розвитку, у яких виявлено мовленнєві порушення, вводиться 1 штатна одиниця  учителя-логопеда  на кожні 10 дітей з тяжкими порушеннями мовлення  (ринолалія,   заїкуватість,   загальне   недорозвинення, алалія,   афазія,   дизартрія)   або   на   кожні   12   дітей   з фонетико-фонематичним недорозвиненням, дислалією.   5. Для  дітей  з  порушеннями  слуху,   зору,   з   розумовою  відсталістю,  із  затримкою психічного розвитку вводиться 1 штатна  одиниця посади вчителя-дефектолога на кожну таку групу. </vt:lpstr>
      <vt:lpstr>Оцінка мовленнєвого розвитку дітей дошкільного віку</vt:lpstr>
      <vt:lpstr>Основні методи логопедичної оцінки:</vt:lpstr>
      <vt:lpstr>Оцінка мовлення відбувається в такій послідовності: </vt:lpstr>
      <vt:lpstr>Під час складання логопедичного висновку про стан мовлення дитини враховують: </vt:lpstr>
      <vt:lpstr>Методики для  моніторингу рівня  мовленнєвого розвитку дітей  (Ю.В.Рібцун, О.Р.Лурія, Р.І. Лалаєва, О.В. Мальцева, Н.С. Жукова, О.М.Мастюкова, Т.Б. Філічева, К.Л. Крутій, Т.В. Кабанова, О.В. Домніна та ін.)  Моніторингове дослідження проводиться за такими критеріями:  Розуміння мовлення; Фонематичне сприйняття; Розвиток артикуляційної моторики; Дослідження звуковимови; Сформованість звукової і складової структури слова; Граматична будова мови; Словник та навички словотворення; Розвиток зв’язного мовлення.   Моніторингові дослідження дозволяють виявити рівень розвитку дитини, ступінь сформованості мовленнєвої компетентності. </vt:lpstr>
      <vt:lpstr>Структурні компоненти мовленнєвого розвитку дошкільників </vt:lpstr>
      <vt:lpstr>Зміст психолого-педагогічного супроводу дітей із порушеннями мовлення.</vt:lpstr>
      <vt:lpstr>Зміст психолого-педагогічного супроводу дітей із порушеннями мовлення.</vt:lpstr>
      <vt:lpstr>Стратегії підтримки дітей із порушеннями мовлення в освітньому середовищі</vt:lpstr>
      <vt:lpstr>Окрім надання освітніх послуг, дошкільний заклад та школа є основною сферою життєдіяльності дітей. Через повагу та прийняття індивідуальності кожного з них відбувається формування особистості, що має свою власну освітню траєкторію.</vt:lpstr>
      <vt:lpstr>До зовнішніх умов, які забезпечують ефективність освітнього процесу дітей з ТПМ в умовах інклюзивного навчального закладу, належать:</vt:lpstr>
      <vt:lpstr>Висновок:</vt:lpstr>
      <vt:lpstr>Слайд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MethodCab</dc:creator>
  <cp:lastModifiedBy>user</cp:lastModifiedBy>
  <cp:revision>108</cp:revision>
  <dcterms:created xsi:type="dcterms:W3CDTF">2018-08-01T08:47:28Z</dcterms:created>
  <dcterms:modified xsi:type="dcterms:W3CDTF">2019-04-30T16:03:23Z</dcterms:modified>
</cp:coreProperties>
</file>