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notesMasterIdLst>
    <p:notesMasterId r:id="rId32"/>
  </p:notesMasterIdLst>
  <p:sldIdLst>
    <p:sldId id="256" r:id="rId2"/>
    <p:sldId id="277" r:id="rId3"/>
    <p:sldId id="278" r:id="rId4"/>
    <p:sldId id="275" r:id="rId5"/>
    <p:sldId id="257" r:id="rId6"/>
    <p:sldId id="270" r:id="rId7"/>
    <p:sldId id="258" r:id="rId8"/>
    <p:sldId id="260" r:id="rId9"/>
    <p:sldId id="276" r:id="rId10"/>
    <p:sldId id="259" r:id="rId11"/>
    <p:sldId id="271" r:id="rId12"/>
    <p:sldId id="272" r:id="rId13"/>
    <p:sldId id="273" r:id="rId14"/>
    <p:sldId id="274" r:id="rId15"/>
    <p:sldId id="265" r:id="rId16"/>
    <p:sldId id="266" r:id="rId17"/>
    <p:sldId id="267" r:id="rId18"/>
    <p:sldId id="268" r:id="rId19"/>
    <p:sldId id="261" r:id="rId20"/>
    <p:sldId id="262" r:id="rId21"/>
    <p:sldId id="263" r:id="rId22"/>
    <p:sldId id="264" r:id="rId23"/>
    <p:sldId id="286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A31A6-7C2E-4B45-853C-7B94E44AC340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8DE86-1393-45C4-8BEF-D42154CC6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67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8DE86-1393-45C4-8BEF-D42154CC672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844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8DE86-1393-45C4-8BEF-D42154CC6722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119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8FE-19F7-4881-9531-F6F9BE649CB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43A2-29A4-4008-A730-18A6D3FA0A0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8FE-19F7-4881-9531-F6F9BE649CB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43A2-29A4-4008-A730-18A6D3FA0A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8FE-19F7-4881-9531-F6F9BE649CB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43A2-29A4-4008-A730-18A6D3FA0A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8FE-19F7-4881-9531-F6F9BE649CB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43A2-29A4-4008-A730-18A6D3FA0A0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8FE-19F7-4881-9531-F6F9BE649CB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43A2-29A4-4008-A730-18A6D3FA0A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8FE-19F7-4881-9531-F6F9BE649CB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43A2-29A4-4008-A730-18A6D3FA0A0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8FE-19F7-4881-9531-F6F9BE649CB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43A2-29A4-4008-A730-18A6D3FA0A0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8FE-19F7-4881-9531-F6F9BE649CB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43A2-29A4-4008-A730-18A6D3FA0A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8FE-19F7-4881-9531-F6F9BE649CB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43A2-29A4-4008-A730-18A6D3FA0A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8FE-19F7-4881-9531-F6F9BE649CB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43A2-29A4-4008-A730-18A6D3FA0A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3A8FE-19F7-4881-9531-F6F9BE649CB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43A2-29A4-4008-A730-18A6D3FA0A0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D33A8FE-19F7-4881-9531-F6F9BE649CBF}" type="datetimeFigureOut">
              <a:rPr lang="ru-RU" smtClean="0"/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43F43A2-29A4-4008-A730-18A6D3FA0A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348881"/>
            <a:ext cx="8352927" cy="4104456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 algn="ctr"/>
            <a:endParaRPr lang="uk-UA" sz="2800" dirty="0" smtClean="0"/>
          </a:p>
          <a:p>
            <a:pPr algn="ctr"/>
            <a:endParaRPr lang="uk-UA" sz="2800" dirty="0"/>
          </a:p>
          <a:p>
            <a:pPr algn="ctr"/>
            <a:endParaRPr lang="uk-UA" sz="2800" dirty="0" smtClean="0"/>
          </a:p>
          <a:p>
            <a:pPr algn="ctr"/>
            <a:endParaRPr lang="uk-UA" sz="2800" dirty="0"/>
          </a:p>
          <a:p>
            <a:pPr algn="ctr"/>
            <a:endParaRPr lang="uk-UA" sz="2800" dirty="0" smtClean="0"/>
          </a:p>
          <a:p>
            <a:pPr algn="ctr"/>
            <a:r>
              <a:rPr lang="uk-UA" sz="2400" dirty="0" smtClean="0"/>
              <a:t>Вчитель-дефектолог Куп</a:t>
            </a:r>
            <a:r>
              <a:rPr lang="en-US" sz="2400" dirty="0" smtClean="0"/>
              <a:t>’</a:t>
            </a:r>
            <a:r>
              <a:rPr lang="uk-UA" sz="2400" dirty="0" err="1" smtClean="0"/>
              <a:t>янського</a:t>
            </a:r>
            <a:r>
              <a:rPr lang="uk-UA" sz="2400" dirty="0" smtClean="0"/>
              <a:t> ІРЦ</a:t>
            </a:r>
          </a:p>
          <a:p>
            <a:pPr algn="ctr"/>
            <a:r>
              <a:rPr lang="uk-UA" sz="2400" dirty="0" err="1" smtClean="0"/>
              <a:t>Підлубна</a:t>
            </a:r>
            <a:r>
              <a:rPr lang="uk-UA" sz="2400" dirty="0" smtClean="0"/>
              <a:t> Наталя В</a:t>
            </a:r>
            <a:r>
              <a:rPr lang="en-US" sz="2400" dirty="0" smtClean="0"/>
              <a:t>’</a:t>
            </a:r>
            <a:r>
              <a:rPr lang="uk-UA" sz="2400" dirty="0" err="1" smtClean="0"/>
              <a:t>ячеславівна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" y="260649"/>
            <a:ext cx="8888287" cy="2016224"/>
          </a:xfrm>
        </p:spPr>
        <p:txBody>
          <a:bodyPr/>
          <a:lstStyle/>
          <a:p>
            <a:pPr marL="182880" indent="0">
              <a:buNone/>
            </a:pPr>
            <a:r>
              <a:rPr lang="uk-UA" sz="2800" dirty="0" smtClean="0"/>
              <a:t>Куп</a:t>
            </a:r>
            <a:r>
              <a:rPr lang="en-US" sz="2800" dirty="0" smtClean="0"/>
              <a:t>’</a:t>
            </a:r>
            <a:r>
              <a:rPr lang="uk-UA" sz="2800" dirty="0" err="1" smtClean="0"/>
              <a:t>янський</a:t>
            </a:r>
            <a:r>
              <a:rPr lang="uk-UA" sz="2800" dirty="0" smtClean="0"/>
              <a:t> </a:t>
            </a:r>
            <a:br>
              <a:rPr lang="uk-UA" sz="2800" dirty="0" smtClean="0"/>
            </a:br>
            <a:r>
              <a:rPr lang="uk-UA" sz="2800" dirty="0" smtClean="0"/>
              <a:t>інклюзивно-ресурсний </a:t>
            </a:r>
            <a:br>
              <a:rPr lang="uk-UA" sz="2800" dirty="0" smtClean="0"/>
            </a:br>
            <a:r>
              <a:rPr lang="uk-UA" sz="2800" dirty="0" smtClean="0"/>
              <a:t>центр </a:t>
            </a:r>
            <a:r>
              <a:rPr lang="uk-UA" sz="2800" dirty="0"/>
              <a:t>Куп</a:t>
            </a:r>
            <a:r>
              <a:rPr lang="en-US" sz="2800" dirty="0"/>
              <a:t>’</a:t>
            </a:r>
            <a:r>
              <a:rPr lang="uk-UA" sz="2800" dirty="0" err="1" smtClean="0"/>
              <a:t>янської</a:t>
            </a:r>
            <a:r>
              <a:rPr lang="uk-UA" sz="2800" dirty="0" smtClean="0"/>
              <a:t> міської ради </a:t>
            </a:r>
            <a:br>
              <a:rPr lang="uk-UA" sz="2800" dirty="0" smtClean="0"/>
            </a:br>
            <a:r>
              <a:rPr lang="uk-UA" sz="2800" dirty="0" smtClean="0"/>
              <a:t>Харківської області</a:t>
            </a: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/>
              <a:t>Міський семінар для асистентів</a:t>
            </a:r>
            <a:br>
              <a:rPr lang="uk-UA" sz="3200" dirty="0"/>
            </a:br>
            <a:r>
              <a:rPr lang="uk-UA" sz="3200" dirty="0"/>
              <a:t>вчителів/вихователів</a:t>
            </a:r>
            <a:br>
              <a:rPr lang="uk-UA" sz="3200" dirty="0"/>
            </a:br>
            <a:r>
              <a:rPr lang="uk-UA" sz="3200" dirty="0">
                <a:solidFill>
                  <a:srgbClr val="FF0000"/>
                </a:solidFill>
              </a:rPr>
              <a:t>«Особливості роботи асистента</a:t>
            </a:r>
            <a:br>
              <a:rPr lang="uk-UA" sz="3200" dirty="0">
                <a:solidFill>
                  <a:srgbClr val="FF0000"/>
                </a:solidFill>
              </a:rPr>
            </a:br>
            <a:r>
              <a:rPr lang="uk-UA" sz="3200" dirty="0">
                <a:solidFill>
                  <a:srgbClr val="FF0000"/>
                </a:solidFill>
              </a:rPr>
              <a:t>вчителя/вихователя в інклюзивному</a:t>
            </a:r>
            <a:br>
              <a:rPr lang="uk-UA" sz="3200" dirty="0">
                <a:solidFill>
                  <a:srgbClr val="FF0000"/>
                </a:solidFill>
              </a:rPr>
            </a:br>
            <a:r>
              <a:rPr lang="uk-UA" sz="3200" dirty="0">
                <a:solidFill>
                  <a:srgbClr val="FF0000"/>
                </a:solidFill>
              </a:rPr>
              <a:t>закладі»</a:t>
            </a:r>
            <a:br>
              <a:rPr lang="uk-UA" sz="3200" dirty="0">
                <a:solidFill>
                  <a:srgbClr val="FF0000"/>
                </a:solidFill>
              </a:rPr>
            </a:br>
            <a:endParaRPr lang="uk-UA" sz="3200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НАТАША\Desktop\картинки инклюзия\інклюзи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00200" cy="2511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5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5536" y="2780928"/>
            <a:ext cx="8640960" cy="3744415"/>
          </a:xfrm>
        </p:spPr>
        <p:txBody>
          <a:bodyPr>
            <a:normAutofit lnSpcReduction="10000"/>
          </a:bodyPr>
          <a:lstStyle/>
          <a:p>
            <a:r>
              <a:rPr lang="uk-UA" sz="2600" dirty="0" smtClean="0"/>
              <a:t>Перелік посад педагогічних та науково-педагогічних працівників доповнити словами “, асистент вчителя загальноосвітнього навчального закладу з інклюзивним та інтегрованим навчанням”;</a:t>
            </a:r>
          </a:p>
          <a:p>
            <a:r>
              <a:rPr lang="ru-RU" sz="2600" dirty="0" smtClean="0"/>
              <a:t>Порядок </a:t>
            </a:r>
            <a:r>
              <a:rPr lang="uk-UA" sz="2600" dirty="0" smtClean="0"/>
              <a:t>надання щорічної основної відпустки тривалістю </a:t>
            </a:r>
            <a:r>
              <a:rPr lang="ru-RU" sz="2600" dirty="0" smtClean="0"/>
              <a:t>до 56 </a:t>
            </a:r>
            <a:r>
              <a:rPr lang="uk-UA" sz="2600" dirty="0" smtClean="0"/>
              <a:t>календарних днів </a:t>
            </a:r>
            <a:r>
              <a:rPr lang="ru-RU" sz="2600" dirty="0" smtClean="0"/>
              <a:t>доповнити такою </a:t>
            </a:r>
            <a:r>
              <a:rPr lang="uk-UA" sz="2600" dirty="0" smtClean="0"/>
              <a:t>позицією:</a:t>
            </a:r>
            <a:r>
              <a:rPr lang="ru-RU" sz="2600" dirty="0" smtClean="0"/>
              <a:t> </a:t>
            </a:r>
          </a:p>
          <a:p>
            <a:r>
              <a:rPr lang="uk-UA" sz="2600" dirty="0" smtClean="0"/>
              <a:t>«Асистент вчителя загальноосвітнього навчального закладу з інклюзивним та інтегрованим навчанням»</a:t>
            </a:r>
            <a:endParaRPr lang="ru-RU" sz="2600" dirty="0" smtClean="0"/>
          </a:p>
          <a:p>
            <a:endParaRPr lang="uk-UA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260649"/>
            <a:ext cx="8856983" cy="2232248"/>
          </a:xfrm>
        </p:spPr>
        <p:txBody>
          <a:bodyPr/>
          <a:lstStyle/>
          <a:p>
            <a:pPr marL="182880" indent="0">
              <a:buNone/>
            </a:pPr>
            <a:r>
              <a:rPr lang="uk-UA" sz="3200" dirty="0" smtClean="0">
                <a:solidFill>
                  <a:srgbClr val="FF0000"/>
                </a:solidFill>
                <a:effectLst/>
              </a:rPr>
              <a:t>Постанова </a:t>
            </a:r>
            <a:r>
              <a:rPr lang="uk-UA" sz="3200" dirty="0">
                <a:solidFill>
                  <a:srgbClr val="FF0000"/>
                </a:solidFill>
                <a:effectLst/>
              </a:rPr>
              <a:t>Кабінету Міністрів України №635 </a:t>
            </a:r>
            <a:r>
              <a:rPr lang="uk-UA" sz="3200" dirty="0" smtClean="0">
                <a:solidFill>
                  <a:srgbClr val="FF0000"/>
                </a:solidFill>
                <a:effectLst/>
              </a:rPr>
              <a:t>від 18 липня 2012 р.</a:t>
            </a:r>
            <a:r>
              <a:rPr lang="ru-RU" sz="3200" dirty="0">
                <a:effectLst/>
              </a:rPr>
              <a:t>  </a:t>
            </a:r>
            <a:r>
              <a:rPr lang="uk-UA" sz="3200" dirty="0" smtClean="0">
                <a:solidFill>
                  <a:srgbClr val="FF0000"/>
                </a:solidFill>
                <a:effectLst/>
              </a:rPr>
              <a:t>«</a:t>
            </a:r>
            <a:r>
              <a:rPr lang="uk-UA" sz="3200" dirty="0">
                <a:solidFill>
                  <a:srgbClr val="FF0000"/>
                </a:solidFill>
                <a:effectLst/>
              </a:rPr>
              <a:t>Про внесення змін у постанови Кабінету Міністрів України» від 14 квітня 1997 року.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2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672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Наказ МОНУ </a:t>
            </a:r>
            <a:r>
              <a:rPr lang="ru-RU" sz="3200" b="1" dirty="0"/>
              <a:t>20.05.2016  № 544 </a:t>
            </a:r>
            <a:r>
              <a:rPr lang="uk-UA" sz="3200" b="1" dirty="0" smtClean="0">
                <a:solidFill>
                  <a:srgbClr val="FF0000"/>
                </a:solidFill>
              </a:rPr>
              <a:t>«Про внесення змін до наказу Міністерства освіти і науки України від 04 листопада 2010 року № 1055»</a:t>
            </a:r>
          </a:p>
          <a:p>
            <a:r>
              <a:rPr lang="ru-RU" sz="2000" dirty="0" smtClean="0"/>
              <a:t> </a:t>
            </a:r>
          </a:p>
          <a:p>
            <a:r>
              <a:rPr lang="uk-UA" sz="2400" dirty="0" smtClean="0"/>
              <a:t>у розділі III:</a:t>
            </a:r>
          </a:p>
          <a:p>
            <a:r>
              <a:rPr lang="uk-UA" sz="2400" dirty="0" smtClean="0"/>
              <a:t>пункт 9 після слів «на одну групу» доповнити словами «, але не більше ніж по одній штатній одиниці на заклад»;</a:t>
            </a:r>
          </a:p>
          <a:p>
            <a:r>
              <a:rPr lang="uk-UA" sz="2400" dirty="0" smtClean="0"/>
              <a:t>доповнити розділ новим пунктом такого змісту</a:t>
            </a:r>
            <a:r>
              <a:rPr lang="uk-UA" sz="2800" dirty="0" smtClean="0"/>
              <a:t>:</a:t>
            </a:r>
          </a:p>
          <a:p>
            <a:r>
              <a:rPr lang="uk-UA" sz="3600" dirty="0" smtClean="0"/>
              <a:t>«</a:t>
            </a:r>
            <a:r>
              <a:rPr lang="uk-UA" sz="2800" dirty="0" smtClean="0"/>
              <a:t>10. </a:t>
            </a:r>
            <a:r>
              <a:rPr lang="uk-UA" sz="2800" b="1" dirty="0" smtClean="0"/>
              <a:t>В інклюзивних групах вводиться </a:t>
            </a:r>
            <a:r>
              <a:rPr lang="uk-UA" sz="2800" b="1" dirty="0" smtClean="0">
                <a:solidFill>
                  <a:srgbClr val="FF0000"/>
                </a:solidFill>
              </a:rPr>
              <a:t>посада</a:t>
            </a:r>
            <a:r>
              <a:rPr lang="uk-UA" sz="2800" b="1" dirty="0" smtClean="0"/>
              <a:t> </a:t>
            </a:r>
            <a:r>
              <a:rPr lang="uk-UA" sz="2800" b="1" dirty="0" smtClean="0">
                <a:solidFill>
                  <a:srgbClr val="FF0000"/>
                </a:solidFill>
              </a:rPr>
              <a:t>асистента вихователя </a:t>
            </a:r>
            <a:r>
              <a:rPr lang="uk-UA" sz="2800" b="1" dirty="0" smtClean="0"/>
              <a:t>дошкільного навчального закладу з розрахунку одна штатна одиниця на одну групу.»;</a:t>
            </a:r>
          </a:p>
        </p:txBody>
      </p:sp>
    </p:spTree>
    <p:extLst>
      <p:ext uri="{BB962C8B-B14F-4D97-AF65-F5344CB8AC3E}">
        <p14:creationId xmlns:p14="http://schemas.microsoft.com/office/powerpoint/2010/main" val="423956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323165"/>
            <a:ext cx="885698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Постанова Кабінету Міністрів України від 23.08.2016 </a:t>
            </a:r>
          </a:p>
          <a:p>
            <a:r>
              <a:rPr lang="uk-UA" sz="3600" b="1" dirty="0" smtClean="0">
                <a:solidFill>
                  <a:srgbClr val="FF0000"/>
                </a:solidFill>
              </a:rPr>
              <a:t>«Про внесення зміни у додаток 2 до постанови Кабінету Міністрів України від 30 серпня 2002 р. № 1298</a:t>
            </a:r>
            <a:r>
              <a:rPr lang="uk-UA" sz="2800" b="1" dirty="0" smtClean="0">
                <a:solidFill>
                  <a:srgbClr val="FF0000"/>
                </a:solidFill>
              </a:rPr>
              <a:t>»</a:t>
            </a:r>
          </a:p>
          <a:p>
            <a:endParaRPr lang="uk-UA" sz="2800" b="1" dirty="0" smtClean="0"/>
          </a:p>
          <a:p>
            <a:r>
              <a:rPr lang="uk-UA" sz="3200" b="1" dirty="0" smtClean="0"/>
              <a:t>«посада асистента вихователя внесено до Схеми тарифних розрядів педагогічних працівників…. Відповідно, розмір оплати асистента вихователя визначено у діапазоні 8-10-го тарифних розрядів.»</a:t>
            </a:r>
          </a:p>
        </p:txBody>
      </p:sp>
    </p:spTree>
    <p:extLst>
      <p:ext uri="{BB962C8B-B14F-4D97-AF65-F5344CB8AC3E}">
        <p14:creationId xmlns:p14="http://schemas.microsoft.com/office/powerpoint/2010/main" val="16958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96944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>
                <a:solidFill>
                  <a:srgbClr val="FF0000"/>
                </a:solidFill>
                <a:latin typeface="Times New Roman" pitchFamily="18" charset="0"/>
              </a:rPr>
              <a:t>Постанова КМУ </a:t>
            </a:r>
            <a:br>
              <a:rPr lang="uk-UA" sz="4400" b="1" dirty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uk-UA" sz="4400" b="1" dirty="0">
                <a:solidFill>
                  <a:srgbClr val="FF0000"/>
                </a:solidFill>
                <a:latin typeface="Times New Roman" pitchFamily="18" charset="0"/>
              </a:rPr>
              <a:t>від 14.02.2017 № 88 </a:t>
            </a:r>
            <a:endParaRPr lang="uk-UA" sz="44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en-US" b="1" dirty="0">
                <a:latin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</a:rPr>
              <a:t>«</a:t>
            </a:r>
            <a:r>
              <a:rPr lang="uk-UA" sz="3200" b="1" dirty="0">
                <a:latin typeface="Times New Roman" pitchFamily="18" charset="0"/>
              </a:rPr>
              <a:t>Про затвердження Порядку та умов надання субвенції з державного бюджету місцевим бюджетам на надання державної підтримки особам з особливими освітніми потребами»</a:t>
            </a:r>
            <a:endParaRPr lang="uk-UA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i="1" dirty="0"/>
          </a:p>
          <a:p>
            <a:pPr algn="ctr"/>
            <a:r>
              <a:rPr lang="en-US" sz="3200" b="1" i="1" dirty="0"/>
              <a:t> </a:t>
            </a:r>
            <a:r>
              <a:rPr lang="ru-RU" sz="3200" b="1" i="1" dirty="0"/>
              <a:t>{</a:t>
            </a:r>
            <a:r>
              <a:rPr lang="ru-RU" sz="3200" b="1" i="1" dirty="0" err="1"/>
              <a:t>Із</a:t>
            </a:r>
            <a:r>
              <a:rPr lang="ru-RU" sz="3200" b="1" i="1" dirty="0"/>
              <a:t> </a:t>
            </a:r>
            <a:r>
              <a:rPr lang="ru-RU" sz="3200" b="1" i="1" dirty="0" err="1"/>
              <a:t>змінами</a:t>
            </a:r>
            <a:r>
              <a:rPr lang="ru-RU" sz="3200" b="1" i="1" dirty="0"/>
              <a:t>, </a:t>
            </a:r>
            <a:r>
              <a:rPr lang="ru-RU" sz="3200" b="1" i="1" dirty="0" err="1"/>
              <a:t>внесеними</a:t>
            </a:r>
            <a:r>
              <a:rPr lang="ru-RU" sz="3200" b="1" i="1" dirty="0"/>
              <a:t> </a:t>
            </a:r>
            <a:r>
              <a:rPr lang="ru-RU" sz="3200" b="1" i="1" dirty="0" err="1"/>
              <a:t>згідно</a:t>
            </a:r>
            <a:r>
              <a:rPr lang="ru-RU" sz="3200" b="1" i="1" dirty="0"/>
              <a:t> з Постановами КМУ </a:t>
            </a:r>
            <a:br>
              <a:rPr lang="ru-RU" sz="3200" b="1" i="1" dirty="0"/>
            </a:br>
            <a:r>
              <a:rPr lang="ru-RU" sz="3200" b="1" i="1" dirty="0"/>
              <a:t>№ 863 </a:t>
            </a:r>
            <a:r>
              <a:rPr lang="ru-RU" sz="3200" b="1" i="1" dirty="0" err="1"/>
              <a:t>від</a:t>
            </a:r>
            <a:r>
              <a:rPr lang="ru-RU" sz="3200" b="1" i="1" dirty="0"/>
              <a:t> 15.11.2017</a:t>
            </a:r>
          </a:p>
          <a:p>
            <a:pPr algn="ctr"/>
            <a:r>
              <a:rPr lang="en-US" sz="3200" b="1" i="1" dirty="0"/>
              <a:t> </a:t>
            </a:r>
            <a:r>
              <a:rPr lang="ru-RU" sz="3200" b="1" i="1" dirty="0"/>
              <a:t>№ 88 </a:t>
            </a:r>
            <a:r>
              <a:rPr lang="ru-RU" sz="3200" b="1" i="1" dirty="0" err="1"/>
              <a:t>від</a:t>
            </a:r>
            <a:r>
              <a:rPr lang="ru-RU" sz="3200" b="1" i="1" dirty="0"/>
              <a:t> 21.02.2018}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31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00373"/>
            <a:ext cx="892899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Times New Roman" pitchFamily="18" charset="0"/>
              </a:rPr>
              <a:t>Доплата встановлюється педагогічним працівникам, які працюють в інклюзивних класах, </a:t>
            </a:r>
            <a:r>
              <a:rPr lang="uk-UA" sz="3200" u="sng" dirty="0">
                <a:latin typeface="Times New Roman" pitchFamily="18" charset="0"/>
              </a:rPr>
              <a:t>тільки за години роботи в інклюзивних класах (групах). </a:t>
            </a:r>
          </a:p>
          <a:p>
            <a:r>
              <a:rPr lang="uk-UA" sz="3200" u="sng" dirty="0">
                <a:latin typeface="Times New Roman" pitchFamily="18" charset="0"/>
              </a:rPr>
              <a:t>Конкретний розмір доплати встановлює керівник закладу</a:t>
            </a:r>
            <a:r>
              <a:rPr lang="uk-UA" sz="3200" dirty="0">
                <a:latin typeface="Times New Roman" pitchFamily="18" charset="0"/>
              </a:rPr>
              <a:t>, ураховуючи кількість осіб з ООП у класі (групі), складність порушення розвитку дітей, рівень відповідальності та обсяг роботи кожного працівника, який працює з такими дітьми – не на все навантаження, а тільки за години роботи у таких класах (групах).</a:t>
            </a:r>
          </a:p>
          <a:p>
            <a:r>
              <a:rPr lang="uk-UA" sz="3200" u="sng" dirty="0">
                <a:latin typeface="Times New Roman" pitchFamily="18" charset="0"/>
              </a:rPr>
              <a:t>Асистентам вчителів – доплата встановлюється на все навантаження.</a:t>
            </a:r>
            <a:endParaRPr lang="ru-RU" sz="3200" u="sng" dirty="0"/>
          </a:p>
        </p:txBody>
      </p:sp>
    </p:spTree>
    <p:extLst>
      <p:ext uri="{BB962C8B-B14F-4D97-AF65-F5344CB8AC3E}">
        <p14:creationId xmlns:p14="http://schemas.microsoft.com/office/powerpoint/2010/main" val="15618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51520" y="2492897"/>
            <a:ext cx="8424935" cy="3441768"/>
          </a:xfrm>
        </p:spPr>
        <p:txBody>
          <a:bodyPr>
            <a:normAutofit fontScale="92500" lnSpcReduction="20000"/>
          </a:bodyPr>
          <a:lstStyle/>
          <a:p>
            <a:r>
              <a:rPr lang="uk-UA" sz="3900" dirty="0">
                <a:solidFill>
                  <a:schemeClr val="tx1"/>
                </a:solidFill>
                <a:latin typeface="Times New Roman" pitchFamily="18" charset="0"/>
              </a:rPr>
              <a:t>Внесено зміни до Типових штатних нормативів закладів загальної середньої освіти (наказ МОНУ від 06.12.2010 № 1205)  - у ЗЗСО, де запроваджено інклюзивне навчання, вводиться посада асистента учителя із </a:t>
            </a:r>
            <a:r>
              <a:rPr lang="uk-UA" sz="3900" u="sng" dirty="0">
                <a:solidFill>
                  <a:schemeClr val="tx1"/>
                </a:solidFill>
                <a:latin typeface="Times New Roman" pitchFamily="18" charset="0"/>
              </a:rPr>
              <a:t>розрахунку 1 ставка на клас</a:t>
            </a:r>
            <a:r>
              <a:rPr lang="uk-UA" sz="3900" u="sng" dirty="0">
                <a:latin typeface="Times New Roman" pitchFamily="18" charset="0"/>
              </a:rPr>
              <a:t>.</a:t>
            </a:r>
            <a:endParaRPr lang="ru-RU" sz="3900" u="sng" dirty="0"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7920879" cy="2016223"/>
          </a:xfrm>
        </p:spPr>
        <p:txBody>
          <a:bodyPr/>
          <a:lstStyle/>
          <a:p>
            <a:pPr marL="182880" indent="0">
              <a:buNone/>
            </a:pP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</a:rPr>
              <a:t>Наказом МОНУ </a:t>
            </a:r>
            <a:b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</a:rPr>
            </a:b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</a:rPr>
              <a:t>від 01.02.2018 № 90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864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712969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dirty="0" smtClean="0">
                <a:solidFill>
                  <a:srgbClr val="FF0000"/>
                </a:solidFill>
                <a:latin typeface="Arial" charset="0"/>
              </a:rPr>
              <a:t>Закон України </a:t>
            </a:r>
            <a:r>
              <a:rPr lang="ru-RU" sz="4800" dirty="0"/>
              <a:t> </a:t>
            </a:r>
            <a:r>
              <a:rPr lang="ru-RU" sz="3200" dirty="0"/>
              <a:t> </a:t>
            </a:r>
            <a:r>
              <a:rPr lang="ru-RU" sz="3200" dirty="0" smtClean="0"/>
              <a:t>(</a:t>
            </a:r>
            <a:r>
              <a:rPr lang="ru-RU" sz="3200" b="1" dirty="0" smtClean="0"/>
              <a:t>06.09.2018)</a:t>
            </a:r>
            <a:endParaRPr lang="uk-UA" sz="3200" dirty="0" smtClean="0">
              <a:solidFill>
                <a:srgbClr val="FF0000"/>
              </a:solidFill>
              <a:latin typeface="Arial" charset="0"/>
            </a:endParaRPr>
          </a:p>
          <a:p>
            <a:r>
              <a:rPr lang="uk-UA" sz="4800" b="1" dirty="0" smtClean="0">
                <a:latin typeface="Arial" charset="0"/>
              </a:rPr>
              <a:t>“Про внесення змін до деяких законів України щодо доступу осіб з особливими освітніми потребами до освітніх послуг”</a:t>
            </a:r>
            <a:endParaRPr lang="ru-RU" sz="4800" b="1" dirty="0" smtClean="0">
              <a:latin typeface="Arial" charset="0"/>
            </a:endParaRPr>
          </a:p>
          <a:p>
            <a:endParaRPr lang="uk-UA" sz="4800" dirty="0" smtClean="0">
              <a:latin typeface="Arial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699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8641"/>
            <a:ext cx="849694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Закон України </a:t>
            </a:r>
            <a:r>
              <a:rPr lang="en-US" sz="3600" b="1" dirty="0" smtClean="0">
                <a:solidFill>
                  <a:srgbClr val="FF0000"/>
                </a:solidFill>
              </a:rPr>
              <a:t/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rgbClr val="FF0000"/>
                </a:solidFill>
              </a:rPr>
              <a:t>“Про загальну середню освіту”</a:t>
            </a:r>
            <a:br>
              <a:rPr lang="uk-UA" sz="3600" b="1" dirty="0" smtClean="0">
                <a:solidFill>
                  <a:srgbClr val="FF0000"/>
                </a:solidFill>
              </a:rPr>
            </a:br>
            <a:endParaRPr lang="uk-UA" sz="3600" b="1" dirty="0" smtClean="0">
              <a:solidFill>
                <a:srgbClr val="FF0000"/>
              </a:solidFill>
            </a:endParaRPr>
          </a:p>
          <a:p>
            <a:r>
              <a:rPr lang="uk-UA" sz="2600" i="1" dirty="0" smtClean="0"/>
              <a:t>Стаття 16-1.</a:t>
            </a:r>
            <a:r>
              <a:rPr lang="uk-UA" sz="2600" b="1" i="1" dirty="0" smtClean="0"/>
              <a:t> </a:t>
            </a:r>
            <a:br>
              <a:rPr lang="uk-UA" sz="2600" b="1" i="1" dirty="0" smtClean="0"/>
            </a:br>
            <a:r>
              <a:rPr lang="uk-UA" sz="2600" b="1" i="1" dirty="0" smtClean="0"/>
              <a:t>Інклюзивне навчання</a:t>
            </a:r>
            <a:r>
              <a:rPr lang="uk-UA" sz="2600" dirty="0" smtClean="0"/>
              <a:t> </a:t>
            </a:r>
            <a:r>
              <a:rPr lang="uk-UA" sz="2600" b="1" dirty="0" smtClean="0"/>
              <a:t/>
            </a:r>
            <a:br>
              <a:rPr lang="uk-UA" sz="2600" b="1" dirty="0" smtClean="0"/>
            </a:br>
            <a:r>
              <a:rPr lang="uk-UA" sz="2600" dirty="0" smtClean="0"/>
              <a:t>4. Особистісне орієнтоване спрямування освітнього процесу для дітей з особливими освітніми потребами в інклюзивному класі забезпечує </a:t>
            </a:r>
            <a:r>
              <a:rPr lang="uk-UA" sz="2600" dirty="0" smtClean="0">
                <a:solidFill>
                  <a:srgbClr val="FF0000"/>
                </a:solidFill>
              </a:rPr>
              <a:t>асистент вчителя.</a:t>
            </a:r>
            <a:br>
              <a:rPr lang="uk-UA" sz="2600" dirty="0" smtClean="0">
                <a:solidFill>
                  <a:srgbClr val="FF0000"/>
                </a:solidFill>
              </a:rPr>
            </a:br>
            <a:r>
              <a:rPr lang="uk-UA" sz="2600" dirty="0" smtClean="0"/>
              <a:t>Освітні та соціальні потреби дітей із складними порушеннями розвитку під час їх перебування в закладі загальної середньої освіти задовольняються </a:t>
            </a:r>
            <a:r>
              <a:rPr lang="uk-UA" sz="2600" dirty="0" smtClean="0">
                <a:solidFill>
                  <a:srgbClr val="FF0000"/>
                </a:solidFill>
              </a:rPr>
              <a:t>асистентом дитини </a:t>
            </a:r>
            <a:r>
              <a:rPr lang="uk-UA" sz="2600" dirty="0" smtClean="0"/>
              <a:t>- соціальним працівником, одним із батьків або особою, уповноваженою ними.</a:t>
            </a:r>
            <a:endParaRPr lang="uk-UA" sz="2600" dirty="0"/>
          </a:p>
        </p:txBody>
      </p:sp>
    </p:spTree>
    <p:extLst>
      <p:ext uri="{BB962C8B-B14F-4D97-AF65-F5344CB8AC3E}">
        <p14:creationId xmlns:p14="http://schemas.microsoft.com/office/powerpoint/2010/main" val="421911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082041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i="1" dirty="0" smtClean="0"/>
              <a:t>Стаття 25</a:t>
            </a:r>
            <a:br>
              <a:rPr lang="uk-UA" sz="3600" i="1" dirty="0" smtClean="0"/>
            </a:br>
            <a:r>
              <a:rPr lang="uk-UA" sz="3600" b="1" i="1" dirty="0" smtClean="0"/>
              <a:t>Педагогічне</a:t>
            </a:r>
            <a:r>
              <a:rPr lang="ru-RU" sz="3600" b="1" i="1" dirty="0" smtClean="0"/>
              <a:t> </a:t>
            </a:r>
            <a:r>
              <a:rPr lang="uk-UA" sz="3600" b="1" i="1" dirty="0" smtClean="0"/>
              <a:t>навантаження</a:t>
            </a:r>
          </a:p>
          <a:p>
            <a:pPr algn="ctr"/>
            <a:endParaRPr lang="ru-RU" b="1" i="1" dirty="0"/>
          </a:p>
          <a:p>
            <a:pPr algn="ctr"/>
            <a:endParaRPr lang="ru-RU" b="1" i="1" dirty="0" smtClean="0"/>
          </a:p>
          <a:p>
            <a:r>
              <a:rPr lang="ru-RU" i="1" dirty="0" smtClean="0"/>
              <a:t> </a:t>
            </a:r>
            <a:r>
              <a:rPr lang="uk-UA" sz="3600" u="sng" dirty="0" smtClean="0"/>
              <a:t>Частину першу </a:t>
            </a:r>
            <a:r>
              <a:rPr lang="uk-UA" sz="3600" dirty="0" smtClean="0"/>
              <a:t>статті 25 після абзацу восьмого доповнити новим  абзацом такого змісту:</a:t>
            </a:r>
          </a:p>
          <a:p>
            <a:r>
              <a:rPr lang="uk-UA" sz="3600" dirty="0" smtClean="0"/>
              <a:t>    "за роботу в інклюзивних  класах (групах) - у граничному розмірі 20 відсотків".</a:t>
            </a: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00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51520" y="3429000"/>
            <a:ext cx="8568951" cy="3096343"/>
          </a:xfrm>
        </p:spPr>
        <p:txBody>
          <a:bodyPr>
            <a:noAutofit/>
          </a:bodyPr>
          <a:lstStyle/>
          <a:p>
            <a:endParaRPr lang="uk-UA" sz="2800" dirty="0" smtClean="0"/>
          </a:p>
          <a:p>
            <a:r>
              <a:rPr lang="uk-UA" sz="2800" dirty="0" smtClean="0"/>
              <a:t> </a:t>
            </a:r>
            <a:r>
              <a:rPr lang="uk-UA" sz="2800" dirty="0"/>
              <a:t>В</a:t>
            </a:r>
            <a:r>
              <a:rPr lang="uk-UA" sz="2800" dirty="0" smtClean="0"/>
              <a:t>изначає </a:t>
            </a:r>
            <a:r>
              <a:rPr lang="uk-UA" sz="2800" dirty="0"/>
              <a:t>основні принципи, завдання та функції, а також порядок організації діяльності команди психолого-педагогічного супроводу дітей з ООП, які здобувають освіту в умовах  інклюзивного навчання в закладах загальної середньої та дошкільної освіти.</a:t>
            </a:r>
            <a:r>
              <a:rPr lang="uk-UA" sz="3200" dirty="0"/>
              <a:t/>
            </a:r>
            <a:br>
              <a:rPr lang="uk-UA" sz="3200" dirty="0"/>
            </a:b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1" y="188641"/>
            <a:ext cx="8568952" cy="2088232"/>
          </a:xfrm>
        </p:spPr>
        <p:txBody>
          <a:bodyPr/>
          <a:lstStyle/>
          <a:p>
            <a:pPr marL="182880" indent="0">
              <a:buNone/>
            </a:pPr>
            <a:r>
              <a:rPr lang="uk-UA" sz="3200" dirty="0">
                <a:solidFill>
                  <a:srgbClr val="FF0000"/>
                </a:solidFill>
                <a:effectLst/>
              </a:rPr>
              <a:t>Наказ Міністерства освіти і науки України від 08.06.2018 №609 «Про затвердження Примірного положення про команду психолого-педагогічного супроводу дитини з особливими освітніми потребами в закладі загальної середньої та дошкільної освіти». 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79512" y="3566161"/>
            <a:ext cx="8712967" cy="23685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1" y="0"/>
            <a:ext cx="8640960" cy="3212977"/>
          </a:xfrm>
        </p:spPr>
        <p:txBody>
          <a:bodyPr/>
          <a:lstStyle/>
          <a:p>
            <a:pPr marL="182880" indent="0">
              <a:buNone/>
            </a:pPr>
            <a:r>
              <a:rPr lang="uk-UA" sz="3200" dirty="0">
                <a:effectLst/>
              </a:rPr>
              <a:t>ПЛАН </a:t>
            </a:r>
            <a:r>
              <a:rPr lang="uk-UA" sz="3200" dirty="0" smtClean="0">
                <a:effectLst/>
              </a:rPr>
              <a:t>РОБОТИ</a:t>
            </a:r>
            <a:br>
              <a:rPr lang="uk-UA" sz="3200" dirty="0" smtClean="0">
                <a:effectLst/>
              </a:rPr>
            </a:br>
            <a:r>
              <a:rPr lang="uk-UA" sz="3600" dirty="0" smtClean="0">
                <a:effectLst/>
              </a:rPr>
              <a:t>Теоретичний блок</a:t>
            </a:r>
            <a:r>
              <a:rPr lang="uk-UA" sz="3600" dirty="0">
                <a:effectLst/>
              </a:rPr>
              <a:t/>
            </a:r>
            <a:br>
              <a:rPr lang="uk-UA" sz="3600" dirty="0">
                <a:effectLst/>
              </a:rPr>
            </a:br>
            <a:r>
              <a:rPr lang="uk-UA" sz="3600" dirty="0">
                <a:effectLst/>
              </a:rPr>
              <a:t>1</a:t>
            </a:r>
            <a:r>
              <a:rPr lang="uk-UA" sz="3600" dirty="0" smtClean="0">
                <a:effectLst/>
              </a:rPr>
              <a:t>. </a:t>
            </a:r>
            <a:r>
              <a:rPr lang="uk-UA" sz="3600" dirty="0">
                <a:effectLst/>
              </a:rPr>
              <a:t>Нормативно-правова документація, що регламентує діяльність асистента вчителя (вихователя)</a:t>
            </a:r>
            <a:br>
              <a:rPr lang="uk-UA" sz="3600" dirty="0">
                <a:effectLst/>
              </a:rPr>
            </a:br>
            <a:r>
              <a:rPr lang="uk-UA" sz="3600" dirty="0" smtClean="0">
                <a:effectLst/>
              </a:rPr>
              <a:t>2. </a:t>
            </a:r>
            <a:r>
              <a:rPr lang="uk-UA" sz="3600" dirty="0">
                <a:effectLst/>
              </a:rPr>
              <a:t>Спільна діяльність </a:t>
            </a:r>
            <a:r>
              <a:rPr lang="uk-UA" sz="3600" dirty="0" smtClean="0">
                <a:effectLst/>
              </a:rPr>
              <a:t>вчителя/вихователя </a:t>
            </a:r>
            <a:r>
              <a:rPr lang="uk-UA" sz="3600" dirty="0">
                <a:effectLst/>
              </a:rPr>
              <a:t>та асистента </a:t>
            </a:r>
            <a:r>
              <a:rPr lang="uk-UA" sz="3600" smtClean="0">
                <a:effectLst/>
              </a:rPr>
              <a:t>вчителя/вихователя. Розподіл </a:t>
            </a:r>
            <a:r>
              <a:rPr lang="uk-UA" sz="3600" dirty="0">
                <a:effectLst/>
              </a:rPr>
              <a:t>обов'язків.</a:t>
            </a:r>
            <a:br>
              <a:rPr lang="uk-UA" sz="3600" dirty="0">
                <a:effectLst/>
              </a:rPr>
            </a:br>
            <a:r>
              <a:rPr lang="uk-UA" sz="3600" dirty="0">
                <a:effectLst/>
              </a:rPr>
              <a:t>3</a:t>
            </a:r>
            <a:r>
              <a:rPr lang="uk-UA" sz="3600" dirty="0" smtClean="0">
                <a:effectLst/>
              </a:rPr>
              <a:t>. </a:t>
            </a:r>
            <a:r>
              <a:rPr lang="uk-UA" sz="3600" dirty="0">
                <a:effectLst/>
              </a:rPr>
              <a:t>Документація асистента вчителя (вихователя).</a:t>
            </a:r>
            <a:br>
              <a:rPr lang="uk-UA" sz="3600" dirty="0">
                <a:effectLst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8376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64096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2. До складу Команди супроводу дитини з ООП входять:</a:t>
            </a:r>
          </a:p>
          <a:p>
            <a:r>
              <a:rPr lang="uk-UA" sz="2800" dirty="0" smtClean="0"/>
              <a:t>У закладі дошкільної освіти:</a:t>
            </a:r>
          </a:p>
          <a:p>
            <a:r>
              <a:rPr lang="uk-UA" sz="2800" dirty="0" smtClean="0"/>
              <a:t>постійні учасники: директор або вихователь-методист, вихователь, </a:t>
            </a:r>
            <a:r>
              <a:rPr lang="uk-UA" sz="3200" dirty="0" smtClean="0">
                <a:solidFill>
                  <a:srgbClr val="FF0000"/>
                </a:solidFill>
              </a:rPr>
              <a:t>асистент вихователя</a:t>
            </a:r>
            <a:r>
              <a:rPr lang="uk-UA" sz="2800" dirty="0" smtClean="0"/>
              <a:t>, практичний психолог, соціальний педагог, вчитель-дефектолог (з урахуванням освітніх потреб дитини з ООП), </a:t>
            </a:r>
            <a:r>
              <a:rPr lang="uk-UA" sz="2800" dirty="0" err="1" smtClean="0"/>
              <a:t>вчитель-реабілітолог</a:t>
            </a:r>
            <a:r>
              <a:rPr lang="uk-UA" sz="2800" dirty="0" smtClean="0"/>
              <a:t> та батьки дитини з ООП тощо;</a:t>
            </a:r>
          </a:p>
          <a:p>
            <a:r>
              <a:rPr lang="uk-UA" sz="2800" dirty="0" smtClean="0"/>
              <a:t>залучені фахівці: медичний працівник закладу освіти, лікар, асистент дитини, спеціалісти системи соціального захисту населення, служби у справах дітей тощо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65248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51344"/>
            <a:ext cx="885698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</a:t>
            </a:r>
            <a:r>
              <a:rPr lang="ru-RU" sz="2600" dirty="0" smtClean="0"/>
              <a:t>. До складу </a:t>
            </a:r>
            <a:r>
              <a:rPr lang="ru-RU" sz="2600" dirty="0" err="1" smtClean="0"/>
              <a:t>Команди</a:t>
            </a:r>
            <a:r>
              <a:rPr lang="ru-RU" sz="2600" dirty="0" smtClean="0"/>
              <a:t> </a:t>
            </a:r>
            <a:r>
              <a:rPr lang="ru-RU" sz="2600" dirty="0" err="1" smtClean="0"/>
              <a:t>супроводу</a:t>
            </a:r>
            <a:r>
              <a:rPr lang="ru-RU" sz="2600" dirty="0" smtClean="0"/>
              <a:t> </a:t>
            </a:r>
            <a:r>
              <a:rPr lang="ru-RU" sz="2600" dirty="0" err="1" smtClean="0"/>
              <a:t>дитини</a:t>
            </a:r>
            <a:r>
              <a:rPr lang="ru-RU" sz="2600" dirty="0" smtClean="0"/>
              <a:t> з ООП </a:t>
            </a:r>
            <a:r>
              <a:rPr lang="ru-RU" sz="2600" dirty="0" err="1" smtClean="0"/>
              <a:t>входять</a:t>
            </a:r>
            <a:r>
              <a:rPr lang="ru-RU" sz="2600" dirty="0" smtClean="0"/>
              <a:t>:</a:t>
            </a:r>
          </a:p>
          <a:p>
            <a:r>
              <a:rPr lang="ru-RU" sz="2600" dirty="0" smtClean="0"/>
              <a:t>У </a:t>
            </a:r>
            <a:r>
              <a:rPr lang="ru-RU" sz="2600" dirty="0" err="1" smtClean="0"/>
              <a:t>закладі</a:t>
            </a:r>
            <a:r>
              <a:rPr lang="ru-RU" sz="2600" dirty="0" smtClean="0"/>
              <a:t> </a:t>
            </a:r>
            <a:r>
              <a:rPr lang="ru-RU" sz="2600" dirty="0" err="1" smtClean="0"/>
              <a:t>загальної</a:t>
            </a:r>
            <a:r>
              <a:rPr lang="ru-RU" sz="2600" dirty="0" smtClean="0"/>
              <a:t> </a:t>
            </a:r>
            <a:r>
              <a:rPr lang="ru-RU" sz="2600" dirty="0" err="1" smtClean="0"/>
              <a:t>середньої</a:t>
            </a:r>
            <a:r>
              <a:rPr lang="ru-RU" sz="2600" dirty="0" smtClean="0"/>
              <a:t> </a:t>
            </a:r>
            <a:r>
              <a:rPr lang="ru-RU" sz="2600" dirty="0" err="1" smtClean="0"/>
              <a:t>освіти</a:t>
            </a:r>
            <a:r>
              <a:rPr lang="ru-RU" sz="2600" dirty="0" smtClean="0"/>
              <a:t>:</a:t>
            </a:r>
            <a:endParaRPr lang="uk-UA" sz="2600" dirty="0" smtClean="0"/>
          </a:p>
          <a:p>
            <a:r>
              <a:rPr lang="uk-UA" sz="2600" dirty="0" smtClean="0"/>
              <a:t>постійні учасники: директор або заступник директора з навчально-виховної роботи, вчитель початкових класів (класний керівник), вчителі, </a:t>
            </a:r>
            <a:r>
              <a:rPr lang="uk-UA" sz="3200" dirty="0" smtClean="0">
                <a:solidFill>
                  <a:srgbClr val="FF0000"/>
                </a:solidFill>
              </a:rPr>
              <a:t>асистент вчителя</a:t>
            </a:r>
            <a:r>
              <a:rPr lang="uk-UA" sz="2600" dirty="0" smtClean="0"/>
              <a:t>, практичний психолог, соціальний педагог, вчитель-дефектолог (з урахуванням освітніх потреб дитини з ООП), </a:t>
            </a:r>
            <a:r>
              <a:rPr lang="uk-UA" sz="2600" dirty="0" err="1" smtClean="0"/>
              <a:t>вчитель-реабілітолог</a:t>
            </a:r>
            <a:r>
              <a:rPr lang="uk-UA" sz="2600" dirty="0" smtClean="0"/>
              <a:t> та батьки або законні представники (далі - батьки) дитини з ООП тощо;</a:t>
            </a:r>
          </a:p>
          <a:p>
            <a:r>
              <a:rPr lang="uk-UA" sz="2600" dirty="0" smtClean="0"/>
              <a:t>залучені фахівці: медичний працівник закладу освіти, лікар, асистент дитини, спеціалісти системи соціального захисту населення, служби у справах дітей тощо.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61335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71295"/>
            <a:ext cx="8856984" cy="6260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</a:pPr>
            <a:r>
              <a:rPr lang="ru-RU" sz="2600" b="1" dirty="0" err="1" smtClean="0">
                <a:solidFill>
                  <a:srgbClr val="FF0000"/>
                </a:solidFill>
              </a:rPr>
              <a:t>Асистент</a:t>
            </a:r>
            <a:r>
              <a:rPr lang="ru-RU" sz="2600" b="1" dirty="0" smtClean="0">
                <a:solidFill>
                  <a:srgbClr val="FF0000"/>
                </a:solidFill>
              </a:rPr>
              <a:t> </a:t>
            </a:r>
            <a:r>
              <a:rPr lang="ru-RU" sz="2600" b="1" dirty="0" err="1" smtClean="0">
                <a:solidFill>
                  <a:srgbClr val="FF0000"/>
                </a:solidFill>
              </a:rPr>
              <a:t>вчителя</a:t>
            </a:r>
            <a:r>
              <a:rPr lang="ru-RU" sz="2600" b="1" dirty="0" smtClean="0">
                <a:solidFill>
                  <a:srgbClr val="FF0000"/>
                </a:solidFill>
              </a:rPr>
              <a:t>/</a:t>
            </a:r>
            <a:r>
              <a:rPr lang="ru-RU" sz="2600" b="1" dirty="0" err="1" smtClean="0">
                <a:solidFill>
                  <a:srgbClr val="FF0000"/>
                </a:solidFill>
              </a:rPr>
              <a:t>вихователя</a:t>
            </a:r>
            <a:r>
              <a:rPr lang="ru-RU" sz="2600" b="1" dirty="0" smtClean="0">
                <a:solidFill>
                  <a:srgbClr val="FF0000"/>
                </a:solidFill>
              </a:rPr>
              <a:t>:</a:t>
            </a:r>
            <a:endParaRPr lang="uk-UA" sz="2600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uk-UA" sz="2600" dirty="0" smtClean="0"/>
              <a:t>спостереження за дитиною з метою вивчення її індивідуальних особливостей, схильностей, інтересів та потреб;</a:t>
            </a:r>
          </a:p>
          <a:p>
            <a:pPr>
              <a:lnSpc>
                <a:spcPct val="70000"/>
              </a:lnSpc>
            </a:pPr>
            <a:r>
              <a:rPr lang="uk-UA" sz="2600" dirty="0" smtClean="0"/>
              <a:t>участь в організації освітнього процесу дитини з ООП;</a:t>
            </a:r>
          </a:p>
          <a:p>
            <a:pPr>
              <a:lnSpc>
                <a:spcPct val="70000"/>
              </a:lnSpc>
            </a:pPr>
            <a:r>
              <a:rPr lang="uk-UA" sz="2600" dirty="0" smtClean="0"/>
              <a:t>участь у розробці ІПP;</a:t>
            </a:r>
          </a:p>
          <a:p>
            <a:pPr>
              <a:lnSpc>
                <a:spcPct val="70000"/>
              </a:lnSpc>
            </a:pPr>
            <a:r>
              <a:rPr lang="uk-UA" sz="2600" dirty="0" smtClean="0"/>
              <a:t>участь у підготовці індивідуального навчального плану та індивідуальної навчальної програми/індивідуального освітнього плану (для закладів дошкільної освіти);</a:t>
            </a:r>
          </a:p>
          <a:p>
            <a:pPr>
              <a:lnSpc>
                <a:spcPct val="70000"/>
              </a:lnSpc>
            </a:pPr>
            <a:r>
              <a:rPr lang="uk-UA" sz="2600" dirty="0" smtClean="0"/>
              <a:t>адаптація освітнього середовища; навчальних Матеріалів відповідно до потенційних можливостей та з урахуванням індивідуальних особливостей розвитку дитини з ООП;</a:t>
            </a:r>
          </a:p>
          <a:p>
            <a:pPr>
              <a:lnSpc>
                <a:spcPct val="70000"/>
              </a:lnSpc>
            </a:pPr>
            <a:r>
              <a:rPr lang="uk-UA" sz="2600" dirty="0" smtClean="0"/>
              <a:t>оцінка спільно з вчителем/вихователем рівня досягнення кінцевих цілей навчання, передбачених ІПР;</a:t>
            </a:r>
          </a:p>
          <a:p>
            <a:pPr>
              <a:lnSpc>
                <a:spcPct val="70000"/>
              </a:lnSpc>
            </a:pPr>
            <a:r>
              <a:rPr lang="uk-UA" sz="2600" dirty="0" smtClean="0"/>
              <a:t>підготовка інформації для учасників засідання Команди супроводу за результатами спостереження за дитиною щодо її індивідуальних особливостей, інтересів та потреб;</a:t>
            </a:r>
          </a:p>
          <a:p>
            <a:pPr>
              <a:lnSpc>
                <a:spcPct val="70000"/>
              </a:lnSpc>
            </a:pPr>
            <a:r>
              <a:rPr lang="uk-UA" sz="2600" dirty="0" smtClean="0"/>
              <a:t>надання інформації батькам, педагогічним працівникам щодо особливостей розвитку дитини з ООП</a:t>
            </a:r>
            <a:r>
              <a:rPr lang="ru-RU" sz="2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988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Документація асистента вчителя (вихователя):</a:t>
            </a:r>
            <a:endParaRPr lang="ru-RU" sz="2400" dirty="0"/>
          </a:p>
          <a:p>
            <a:r>
              <a:rPr lang="uk-UA" sz="2400" dirty="0"/>
              <a:t>1. </a:t>
            </a:r>
            <a:r>
              <a:rPr lang="uk-UA" sz="2400" b="1" dirty="0">
                <a:solidFill>
                  <a:srgbClr val="FF0000"/>
                </a:solidFill>
              </a:rPr>
              <a:t>Журнал обліку роботи асистента </a:t>
            </a:r>
            <a:r>
              <a:rPr lang="uk-UA" sz="2400" dirty="0"/>
              <a:t>вчителя або вихователя (за типом журналу подовженого дня)</a:t>
            </a:r>
            <a:endParaRPr lang="ru-RU" sz="2400" dirty="0"/>
          </a:p>
          <a:p>
            <a:r>
              <a:rPr lang="uk-UA" sz="2400" dirty="0"/>
              <a:t>2. </a:t>
            </a:r>
            <a:r>
              <a:rPr lang="uk-UA" sz="2400" b="1" dirty="0">
                <a:solidFill>
                  <a:srgbClr val="FF0000"/>
                </a:solidFill>
              </a:rPr>
              <a:t>Журнал спостережень за дитиною </a:t>
            </a:r>
            <a:r>
              <a:rPr lang="uk-UA" sz="2400" dirty="0"/>
              <a:t>(форма ведення визначається в закладі).</a:t>
            </a:r>
            <a:endParaRPr lang="ru-RU" sz="2400" dirty="0"/>
          </a:p>
          <a:p>
            <a:r>
              <a:rPr lang="uk-UA" sz="2400" dirty="0"/>
              <a:t>3. </a:t>
            </a:r>
            <a:r>
              <a:rPr lang="uk-UA" sz="2400" b="1" dirty="0">
                <a:solidFill>
                  <a:srgbClr val="FF0000"/>
                </a:solidFill>
              </a:rPr>
              <a:t>Графік роботи</a:t>
            </a:r>
            <a:r>
              <a:rPr lang="uk-UA" sz="2400" dirty="0"/>
              <a:t> асистента вчителя (вихователя), затверджений керівником закладу.</a:t>
            </a:r>
            <a:endParaRPr lang="ru-RU" sz="2400" dirty="0"/>
          </a:p>
          <a:p>
            <a:r>
              <a:rPr lang="uk-UA" sz="2400" dirty="0"/>
              <a:t>4. План - конспект уроків (занять) з прикладами індивідуальних завдань, схем, наочності, карток, розроблений спільно з вчителем.</a:t>
            </a:r>
            <a:endParaRPr lang="ru-RU" sz="2400" dirty="0"/>
          </a:p>
          <a:p>
            <a:r>
              <a:rPr lang="uk-UA" sz="2400" dirty="0"/>
              <a:t>5. Посадова інструкція.</a:t>
            </a:r>
            <a:endParaRPr lang="ru-RU" sz="2400" dirty="0"/>
          </a:p>
          <a:p>
            <a:r>
              <a:rPr lang="uk-UA" sz="2400" dirty="0"/>
              <a:t>6. Інструкція з охорони праці.</a:t>
            </a:r>
            <a:endParaRPr lang="ru-RU" sz="2400" dirty="0"/>
          </a:p>
          <a:p>
            <a:r>
              <a:rPr lang="uk-UA" sz="2400" dirty="0"/>
              <a:t>7. Ксерокопія витягу ПМПК (ІРЦ).</a:t>
            </a:r>
            <a:endParaRPr lang="ru-RU" sz="2400" dirty="0"/>
          </a:p>
          <a:p>
            <a:r>
              <a:rPr lang="uk-UA" sz="2400" dirty="0"/>
              <a:t>8. Ксерокопія наказів з організації інклюзивного навчання по закладу.</a:t>
            </a:r>
            <a:endParaRPr lang="ru-RU" sz="2400" dirty="0"/>
          </a:p>
          <a:p>
            <a:r>
              <a:rPr lang="uk-UA" sz="2400" dirty="0"/>
              <a:t>9. Індивідуальна програма розвитку.</a:t>
            </a:r>
            <a:endParaRPr lang="ru-RU" sz="2400" dirty="0"/>
          </a:p>
          <a:p>
            <a:r>
              <a:rPr lang="uk-UA" sz="2400" dirty="0"/>
              <a:t>10. </a:t>
            </a:r>
            <a:r>
              <a:rPr lang="uk-UA" sz="2400" b="1" dirty="0" err="1">
                <a:solidFill>
                  <a:srgbClr val="FF0000"/>
                </a:solidFill>
              </a:rPr>
              <a:t>Портфоліо</a:t>
            </a:r>
            <a:r>
              <a:rPr lang="uk-UA" sz="2400" b="1" dirty="0">
                <a:solidFill>
                  <a:srgbClr val="FF0000"/>
                </a:solidFill>
              </a:rPr>
              <a:t> дитини (учня)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5829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8273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Посадові обов'язки.</a:t>
            </a:r>
            <a:endParaRPr lang="uk-UA" sz="2800" dirty="0" smtClean="0"/>
          </a:p>
          <a:p>
            <a:r>
              <a:rPr lang="uk-UA" sz="2800" dirty="0" smtClean="0"/>
              <a:t>Забезпечує соціально-педагогічний супровід дитини з особливими освітніми потребами: разом із вчителем/вихователем класу/групи </a:t>
            </a:r>
            <a:r>
              <a:rPr lang="uk-UA" sz="2800" dirty="0" smtClean="0">
                <a:solidFill>
                  <a:srgbClr val="FF0000"/>
                </a:solidFill>
              </a:rPr>
              <a:t>виконує навчальні, виховні, соціально-адаптаційні заходи</a:t>
            </a:r>
            <a:r>
              <a:rPr lang="uk-UA" sz="2800" dirty="0" smtClean="0"/>
              <a:t>, запроваджуючи ефективні форми їх проведення, </a:t>
            </a:r>
            <a:r>
              <a:rPr lang="uk-UA" sz="2800" dirty="0" smtClean="0">
                <a:solidFill>
                  <a:srgbClr val="FF0000"/>
                </a:solidFill>
              </a:rPr>
              <a:t>допомагає дитині у виконанні навчальних завдань</a:t>
            </a:r>
            <a:r>
              <a:rPr lang="uk-UA" sz="2800" dirty="0" smtClean="0"/>
              <a:t>, залучає учня/дошкільника до різних видів навчальної діяльності; у складі групи фахівців </a:t>
            </a:r>
            <a:r>
              <a:rPr lang="uk-UA" sz="2800" dirty="0" smtClean="0">
                <a:solidFill>
                  <a:srgbClr val="FF0000"/>
                </a:solidFill>
              </a:rPr>
              <a:t>приймає участь у розробленні та виконанні індивідуальної програми розвитку дитини</a:t>
            </a:r>
            <a:r>
              <a:rPr lang="uk-UA" sz="2800" dirty="0" smtClean="0"/>
              <a:t>; </a:t>
            </a:r>
            <a:r>
              <a:rPr lang="uk-UA" sz="2800" dirty="0" smtClean="0">
                <a:solidFill>
                  <a:srgbClr val="FF0000"/>
                </a:solidFill>
              </a:rPr>
              <a:t>адаптує навчальні матеріали з урахуванням індивідуальних </a:t>
            </a:r>
            <a:r>
              <a:rPr lang="uk-UA" sz="2800" dirty="0" smtClean="0"/>
              <a:t>особливостей навчально-пізнавальної діяльності дитини з особливими освітніми потребами.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971813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5846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/>
              <a:t>Повинен знати.</a:t>
            </a:r>
            <a:endParaRPr lang="uk-UA" sz="2400" dirty="0" smtClean="0"/>
          </a:p>
          <a:p>
            <a:r>
              <a:rPr lang="uk-UA" sz="2400" dirty="0" smtClean="0"/>
              <a:t>Основи </a:t>
            </a:r>
            <a:r>
              <a:rPr lang="uk-UA" sz="2400" dirty="0" smtClean="0">
                <a:solidFill>
                  <a:srgbClr val="FF0000"/>
                </a:solidFill>
              </a:rPr>
              <a:t>законодавства України про освіту</a:t>
            </a:r>
            <a:r>
              <a:rPr lang="uk-UA" sz="2400" dirty="0" smtClean="0"/>
              <a:t>, соціальний захист; міжнародні документи про права людини й дитини; державні стандарти освіти; нормативні документи з питань навчання та виховання; </a:t>
            </a:r>
            <a:r>
              <a:rPr lang="uk-UA" sz="2400" dirty="0" smtClean="0">
                <a:solidFill>
                  <a:srgbClr val="FF0000"/>
                </a:solidFill>
              </a:rPr>
              <a:t>сучасні досягнення науки і практики у галузі педагогіки</a:t>
            </a:r>
            <a:r>
              <a:rPr lang="uk-UA" sz="2400" dirty="0" smtClean="0"/>
              <a:t>; психолого-педагогічні дисципліни</a:t>
            </a:r>
            <a:r>
              <a:rPr lang="uk-UA" sz="2400" dirty="0" smtClean="0">
                <a:solidFill>
                  <a:srgbClr val="FF0000"/>
                </a:solidFill>
              </a:rPr>
              <a:t>; особливості розвитку дітей </a:t>
            </a:r>
            <a:r>
              <a:rPr lang="uk-UA" sz="2400" dirty="0" smtClean="0"/>
              <a:t>з особливими освітніми потребами різного віку; </a:t>
            </a:r>
            <a:r>
              <a:rPr lang="uk-UA" sz="2400" dirty="0" smtClean="0">
                <a:solidFill>
                  <a:srgbClr val="FF0000"/>
                </a:solidFill>
              </a:rPr>
              <a:t>ефективні методи</a:t>
            </a:r>
            <a:r>
              <a:rPr lang="uk-UA" sz="2400" dirty="0" smtClean="0"/>
              <a:t>, </a:t>
            </a:r>
            <a:r>
              <a:rPr lang="uk-UA" sz="2400" dirty="0" smtClean="0">
                <a:solidFill>
                  <a:srgbClr val="FF0000"/>
                </a:solidFill>
              </a:rPr>
              <a:t>форми та прийоми роботи з дітьми</a:t>
            </a:r>
            <a:r>
              <a:rPr lang="uk-UA" sz="2400" dirty="0" smtClean="0"/>
              <a:t>, застосовуючи індивідуальний та диференційований підхід; рівні адаптації навчального та фізичного навантаження; методи використання сучасних технічних засобів та обладнання; основи роботи з громадськістю та сім'єю; етичні норми і правила організації навчання та виховання дітей; </a:t>
            </a:r>
            <a:r>
              <a:rPr lang="uk-UA" sz="2400" dirty="0" smtClean="0">
                <a:solidFill>
                  <a:srgbClr val="FF0000"/>
                </a:solidFill>
              </a:rPr>
              <a:t>норми та правила ведення педагогічної документації.</a:t>
            </a:r>
            <a:endParaRPr lang="uk-UA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06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Повинен вміти.</a:t>
            </a:r>
            <a:endParaRPr lang="uk-UA" sz="2800" dirty="0" smtClean="0"/>
          </a:p>
          <a:p>
            <a:r>
              <a:rPr lang="uk-UA" sz="2800" dirty="0" smtClean="0">
                <a:solidFill>
                  <a:srgbClr val="FF0000"/>
                </a:solidFill>
              </a:rPr>
              <a:t>Застосовувати професійні знання в практичній </a:t>
            </a:r>
            <a:r>
              <a:rPr lang="uk-UA" sz="2800" dirty="0" smtClean="0"/>
              <a:t>діяльності, здійснювати </a:t>
            </a:r>
            <a:r>
              <a:rPr lang="uk-UA" sz="2800" dirty="0" smtClean="0">
                <a:solidFill>
                  <a:srgbClr val="FF0000"/>
                </a:solidFill>
              </a:rPr>
              <a:t>педагогічний супровід </a:t>
            </a:r>
            <a:r>
              <a:rPr lang="uk-UA" sz="2800" dirty="0" smtClean="0"/>
              <a:t>дитини з особливими освітніми потребами в умовах інклюзивного навчання; разом із іншими фахівцями </a:t>
            </a:r>
            <a:r>
              <a:rPr lang="uk-UA" sz="2800" dirty="0" smtClean="0">
                <a:solidFill>
                  <a:srgbClr val="FF0000"/>
                </a:solidFill>
              </a:rPr>
              <a:t>складати та реалізовувати </a:t>
            </a:r>
            <a:r>
              <a:rPr lang="uk-UA" sz="2800" dirty="0" smtClean="0"/>
              <a:t>індивідуальну програму розвитку дитини; </a:t>
            </a:r>
            <a:r>
              <a:rPr lang="uk-UA" sz="2800" dirty="0" smtClean="0">
                <a:solidFill>
                  <a:srgbClr val="FF0000"/>
                </a:solidFill>
              </a:rPr>
              <a:t>вести спостереження та аналізувати динаміку розвитку </a:t>
            </a:r>
            <a:r>
              <a:rPr lang="uk-UA" sz="2800" dirty="0" smtClean="0"/>
              <a:t>учня; </a:t>
            </a:r>
            <a:r>
              <a:rPr lang="uk-UA" sz="2800" dirty="0" smtClean="0">
                <a:solidFill>
                  <a:srgbClr val="FF0000"/>
                </a:solidFill>
              </a:rPr>
              <a:t>налагоджувати міжособистісні стосунки </a:t>
            </a:r>
            <a:r>
              <a:rPr lang="uk-UA" sz="2800" dirty="0" smtClean="0"/>
              <a:t>між всіма суб'єктами навчально-виховної діяльності; займатись посередницькою діяльністю в сфері виховання та соціальної допомоги.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9481040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Асистент вчителя/вихователя здійснює функції:</a:t>
            </a:r>
          </a:p>
          <a:p>
            <a:endParaRPr lang="uk-UA" sz="2400" b="1" dirty="0" smtClean="0">
              <a:solidFill>
                <a:srgbClr val="FF0000"/>
              </a:solidFill>
            </a:endParaRPr>
          </a:p>
          <a:p>
            <a:r>
              <a:rPr lang="uk-UA" sz="2400" b="1" dirty="0" smtClean="0">
                <a:solidFill>
                  <a:srgbClr val="FF0000"/>
                </a:solidFill>
              </a:rPr>
              <a:t>- організаційну</a:t>
            </a:r>
            <a:r>
              <a:rPr lang="uk-UA" sz="2400" dirty="0" smtClean="0"/>
              <a:t>:</a:t>
            </a:r>
          </a:p>
          <a:p>
            <a:r>
              <a:rPr lang="uk-UA" sz="2400" dirty="0" smtClean="0"/>
              <a:t>допомагає в організації навчально-виховного процесу в класі з інклюзивним навчанням; надає допомогу учням з особливими освітніми потребами в організації робочого місця; проводить спостереження за дитиною з метою вивчення її індивідуальних особливостей, схильностей, інтересів та потреб; допомагає концентрувати увагу, сприяє формуванню саморегуляції та самоконтролю учня; співпрацює з фахівцями, які безпосередньо працюють з дитиною з особливими освітніми потребами та приймають участь у розробленні індивідуальної програми розвитку. Забезпечує разом з іншими працівниками здорові та безпечні умови навчання, виховання та праці. Веде встановлену педагогічну документацію.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630346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- </a:t>
            </a:r>
            <a:r>
              <a:rPr lang="uk-UA" sz="2800" b="1" dirty="0" err="1" smtClean="0">
                <a:solidFill>
                  <a:srgbClr val="FF0000"/>
                </a:solidFill>
              </a:rPr>
              <a:t>навчально-розвиткову</a:t>
            </a:r>
            <a:r>
              <a:rPr lang="uk-UA" sz="2800" dirty="0" smtClean="0"/>
              <a:t>:</a:t>
            </a:r>
          </a:p>
          <a:p>
            <a:r>
              <a:rPr lang="uk-UA" sz="2800" dirty="0" smtClean="0"/>
              <a:t>співпрацюючи з вчителем класу, надає освітні послуги, спрямовані на задоволення освітніх потреб учнів; здійснює соціально-педагогічний супровід дітей з особливими освітніми потребами, дбає про професійне самовизначення та соціальну адаптацію учнів. Сприяє розвитку дітей з особливими освітніми потребами, поліпшенню їхнього психоемоційного стану. Стимулює розвиток соціальної активності дітей, сприяє виявленню та розкриттю їхніх здібностей, талантів, обдарувань шляхом їх участі у науковій, технічній, художній творчості. Створює навчально-виховні ситуації, обстановку оптимізму та впевненості у своїх силах і майбутньому.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763442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- діагностичну:</a:t>
            </a:r>
          </a:p>
          <a:p>
            <a:r>
              <a:rPr lang="uk-UA" sz="3200" dirty="0" smtClean="0"/>
              <a:t>разом із групою фахівців, які розробляють індивідуальну програму розвитку, вивчає особливості діяльності і розвитку дітей з особливими освітніми потребами, оцінює навчальні досягнення учня; оцінює виконання індивідуальної програми розвитку, вивчає та аналізує динаміку розвитку учня.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835334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7"/>
            <a:ext cx="837584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/>
              <a:t>Практичний </a:t>
            </a:r>
            <a:r>
              <a:rPr lang="uk-UA" sz="3200" dirty="0" smtClean="0"/>
              <a:t>блок:</a:t>
            </a:r>
            <a:endParaRPr lang="ru-RU" sz="3200" dirty="0"/>
          </a:p>
          <a:p>
            <a:r>
              <a:rPr lang="uk-UA" sz="3200" dirty="0"/>
              <a:t>5.Кваліфікаційна характеристика та основні компетентності асистента вчителя/вихователя.</a:t>
            </a:r>
            <a:endParaRPr lang="ru-RU" sz="3200" dirty="0"/>
          </a:p>
          <a:p>
            <a:r>
              <a:rPr lang="uk-UA" sz="3200" dirty="0"/>
              <a:t>6.Налагодження взаємодії між асистентом вчителя та учнями, які мають ООП. Методи соціалізації їх в класному </a:t>
            </a:r>
            <a:br>
              <a:rPr lang="uk-UA" sz="3200" dirty="0"/>
            </a:br>
            <a:r>
              <a:rPr lang="uk-UA" sz="3200" dirty="0" smtClean="0"/>
              <a:t>колективі</a:t>
            </a:r>
            <a:r>
              <a:rPr lang="uk-UA" sz="3200" dirty="0"/>
              <a:t>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06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- прогностичну:</a:t>
            </a:r>
          </a:p>
          <a:p>
            <a:r>
              <a:rPr lang="uk-UA" sz="3200" dirty="0" smtClean="0"/>
              <a:t>на основі вивчення актуального та потенційного розвитку дитини приймає участь у розробленні індивідуальної програми розвитку;</a:t>
            </a:r>
          </a:p>
          <a:p>
            <a:endParaRPr lang="uk-UA" sz="3200" b="1" dirty="0" smtClean="0">
              <a:solidFill>
                <a:srgbClr val="FF0000"/>
              </a:solidFill>
            </a:endParaRPr>
          </a:p>
          <a:p>
            <a:r>
              <a:rPr lang="uk-UA" sz="3200" b="1" dirty="0" smtClean="0">
                <a:solidFill>
                  <a:srgbClr val="FF0000"/>
                </a:solidFill>
              </a:rPr>
              <a:t>- консультативну:</a:t>
            </a:r>
            <a:r>
              <a:rPr lang="uk-UA" sz="3200" dirty="0" smtClean="0"/>
              <a:t>	</a:t>
            </a:r>
          </a:p>
          <a:p>
            <a:r>
              <a:rPr lang="uk-UA" sz="3200" dirty="0" smtClean="0"/>
              <a:t>постійно спілкується з батьками, надаючи їм необхідну консультативну допомогу; інформує вчителя класу та батьків про досягнення учня.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27430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79512" y="3501008"/>
            <a:ext cx="8568952" cy="266429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8784975" cy="3312369"/>
          </a:xfrm>
        </p:spPr>
        <p:txBody>
          <a:bodyPr/>
          <a:lstStyle/>
          <a:p>
            <a:pPr marL="182880" indent="0">
              <a:buNone/>
            </a:pPr>
            <a:r>
              <a:rPr lang="uk-UA" sz="4200" dirty="0" smtClean="0"/>
              <a:t>Нормативно-правова документація, </a:t>
            </a:r>
            <a:r>
              <a:rPr lang="uk-UA" sz="4200" dirty="0"/>
              <a:t>що регламентує діяльність асистента вчителя (вихователя)</a:t>
            </a:r>
            <a:endParaRPr lang="ru-RU" sz="4200" dirty="0"/>
          </a:p>
        </p:txBody>
      </p:sp>
      <p:pic>
        <p:nvPicPr>
          <p:cNvPr id="4" name="Picture 1" descr="\\Server\dokument (d)\МЕТОДИСТАМ\18 Осьмачко Е.И\ОТ МЕНЯ\На заставку семінар 19.04.2016.png"/>
          <p:cNvPicPr>
            <a:picLocks noChangeAspect="1" noChangeArrowheads="1"/>
          </p:cNvPicPr>
          <p:nvPr/>
        </p:nvPicPr>
        <p:blipFill>
          <a:blip r:embed="rId2" cstate="print"/>
          <a:srcRect l="626" t="28108" r="2750" b="26649"/>
          <a:stretch>
            <a:fillRect/>
          </a:stretch>
        </p:blipFill>
        <p:spPr bwMode="auto">
          <a:xfrm>
            <a:off x="251521" y="3501008"/>
            <a:ext cx="8568952" cy="259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1065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39552" y="5877272"/>
            <a:ext cx="7848872" cy="5760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568951" cy="5544616"/>
          </a:xfrm>
        </p:spPr>
        <p:txBody>
          <a:bodyPr/>
          <a:lstStyle/>
          <a:p>
            <a:pPr marL="182880" indent="0">
              <a:buNone/>
            </a:pPr>
            <a:r>
              <a:rPr lang="uk-UA" sz="4400" dirty="0" smtClean="0">
                <a:solidFill>
                  <a:srgbClr val="FF0000"/>
                </a:solidFill>
                <a:effectLst/>
              </a:rPr>
              <a:t>Наказ </a:t>
            </a:r>
            <a:r>
              <a:rPr lang="uk-UA" sz="4400" dirty="0">
                <a:solidFill>
                  <a:srgbClr val="FF0000"/>
                </a:solidFill>
                <a:effectLst/>
              </a:rPr>
              <a:t>Держспоживстандарту від 28.07.2010 №</a:t>
            </a:r>
            <a:r>
              <a:rPr lang="uk-UA" sz="4400" dirty="0" smtClean="0">
                <a:solidFill>
                  <a:srgbClr val="FF0000"/>
                </a:solidFill>
                <a:effectLst/>
              </a:rPr>
              <a:t>327</a:t>
            </a:r>
            <a:r>
              <a:rPr lang="uk-UA" sz="4400" dirty="0">
                <a:solidFill>
                  <a:srgbClr val="FF0000"/>
                </a:solidFill>
                <a:effectLst/>
              </a:rPr>
              <a:t> </a:t>
            </a:r>
            <a:r>
              <a:rPr lang="uk-UA" sz="4400" dirty="0" smtClean="0">
                <a:solidFill>
                  <a:schemeClr val="tx1"/>
                </a:solidFill>
                <a:effectLst/>
              </a:rPr>
              <a:t>(</a:t>
            </a:r>
            <a:r>
              <a:rPr lang="uk-UA" sz="4400" dirty="0">
                <a:solidFill>
                  <a:schemeClr val="tx1"/>
                </a:solidFill>
                <a:effectLst/>
              </a:rPr>
              <a:t>Міністерством соціальної політики доповнено Класифікатор професій посадою «асистент учителя інклюзивного навчання</a:t>
            </a:r>
            <a:r>
              <a:rPr lang="uk-UA" sz="4400" dirty="0" smtClean="0">
                <a:solidFill>
                  <a:schemeClr val="tx1"/>
                </a:solidFill>
                <a:effectLst/>
              </a:rPr>
              <a:t>») </a:t>
            </a:r>
            <a:r>
              <a:rPr lang="ru-RU" sz="4400" dirty="0">
                <a:solidFill>
                  <a:schemeClr val="tx1"/>
                </a:solidFill>
                <a:effectLst/>
              </a:rPr>
              <a:t/>
            </a:r>
            <a:br>
              <a:rPr lang="ru-RU" sz="4400" dirty="0">
                <a:solidFill>
                  <a:schemeClr val="tx1"/>
                </a:solidFill>
                <a:effectLst/>
              </a:rPr>
            </a:b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05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43000" y="2316956"/>
          <a:ext cx="6400800" cy="304800"/>
        </p:xfrm>
        <a:graphic>
          <a:graphicData uri="http://schemas.openxmlformats.org/drawingml/2006/table">
            <a:tbl>
              <a:tblPr/>
              <a:tblGrid>
                <a:gridCol w="6400800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ЗАКОН УКРАЇНИ</a:t>
                      </a:r>
                      <a:endParaRPr lang="ru-RU" dirty="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457989"/>
            <a:ext cx="8417376" cy="572464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УКРАЇНИ «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 дошкільну освіту»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 11.07.2001 №2628-ІІІ</a:t>
            </a:r>
          </a:p>
          <a:p>
            <a:r>
              <a:rPr lang="uk-UA" sz="2000" b="1" dirty="0" smtClean="0"/>
              <a:t>Стаття 27. </a:t>
            </a:r>
            <a:r>
              <a:rPr lang="uk-UA" sz="2000" dirty="0" smtClean="0"/>
              <a:t>Учасники освітнього процесу</a:t>
            </a:r>
          </a:p>
          <a:p>
            <a:r>
              <a:rPr lang="uk-UA" sz="2000" dirty="0" smtClean="0"/>
              <a:t>Учасниками освітнього процесу у сфері дошкільної освіти є:</a:t>
            </a:r>
          </a:p>
          <a:p>
            <a:r>
              <a:rPr lang="uk-UA" sz="2000" dirty="0" smtClean="0"/>
              <a:t>діти дошкільного віку, вихованці, учні;</a:t>
            </a:r>
          </a:p>
          <a:p>
            <a:r>
              <a:rPr lang="uk-UA" sz="2000" dirty="0" smtClean="0"/>
              <a:t>педагогічні працівники: директори, заступники директора з навчально-виховної (виховної) роботи, вихователі-методисти, вихователі, старші вихователі, </a:t>
            </a:r>
            <a:r>
              <a:rPr lang="uk-UA" sz="2400" dirty="0" smtClean="0">
                <a:solidFill>
                  <a:srgbClr val="FF0000"/>
                </a:solidFill>
              </a:rPr>
              <a:t>асистенти вихователів</a:t>
            </a:r>
            <a:r>
              <a:rPr lang="uk-UA" sz="2000" dirty="0" smtClean="0"/>
              <a:t>, вчителі (усіх спеціальностей), вчителі-дефектологи, вчителі-логопеди, практичні психологи, соціальні педагоги, інструктори з праці, інструктори з фізкультури, інструктори слухового кабінету, музичні керівники, </a:t>
            </a:r>
            <a:r>
              <a:rPr lang="uk-UA" sz="2000" dirty="0" err="1" smtClean="0"/>
              <a:t>керівники</a:t>
            </a:r>
            <a:r>
              <a:rPr lang="uk-UA" sz="2000" dirty="0" smtClean="0"/>
              <a:t> гуртків, студій, секцій, інших форм гурткової роботи та інші спеціалісти;</a:t>
            </a:r>
          </a:p>
          <a:p>
            <a:endParaRPr lang="ru-RU" sz="2000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51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856983" cy="6336704"/>
          </a:xfrm>
        </p:spPr>
        <p:txBody>
          <a:bodyPr/>
          <a:lstStyle/>
          <a:p>
            <a:pPr marL="182880" indent="0">
              <a:buNone/>
            </a:pPr>
            <a:r>
              <a:rPr lang="uk-UA" sz="3000" dirty="0" smtClean="0">
                <a:solidFill>
                  <a:srgbClr val="FF0000"/>
                </a:solidFill>
                <a:effectLst/>
              </a:rPr>
              <a:t>Постанова Кабінету </a:t>
            </a:r>
            <a:r>
              <a:rPr lang="uk-UA" sz="3000" dirty="0">
                <a:solidFill>
                  <a:srgbClr val="FF0000"/>
                </a:solidFill>
                <a:effectLst/>
              </a:rPr>
              <a:t>Міністрів України </a:t>
            </a:r>
            <a:r>
              <a:rPr lang="uk-UA" sz="3000" dirty="0" smtClean="0">
                <a:solidFill>
                  <a:srgbClr val="FF0000"/>
                </a:solidFill>
                <a:effectLst/>
              </a:rPr>
              <a:t>від 15 </a:t>
            </a:r>
            <a:r>
              <a:rPr lang="uk-UA" sz="3000" dirty="0">
                <a:solidFill>
                  <a:srgbClr val="FF0000"/>
                </a:solidFill>
                <a:effectLst/>
              </a:rPr>
              <a:t>серпня 2011 року №872 </a:t>
            </a:r>
            <a:r>
              <a:rPr lang="uk-UA" sz="3000" dirty="0">
                <a:effectLst/>
              </a:rPr>
              <a:t>«Про затвердження Порядку організації інклюзивного навчання у загально освітніх навчальних закладах» зазначає, що «особистісно-орієнтоване спрямування навчально-виховного процесу забезпечує </a:t>
            </a:r>
            <a:r>
              <a:rPr lang="uk-UA" sz="3000" dirty="0" smtClean="0">
                <a:solidFill>
                  <a:srgbClr val="FF0000"/>
                </a:solidFill>
                <a:effectLst/>
              </a:rPr>
              <a:t>асистент </a:t>
            </a:r>
            <a:r>
              <a:rPr lang="uk-UA" sz="3000" dirty="0">
                <a:solidFill>
                  <a:srgbClr val="FF0000"/>
                </a:solidFill>
                <a:effectLst/>
              </a:rPr>
              <a:t>учителя</a:t>
            </a:r>
            <a:r>
              <a:rPr lang="uk-UA" sz="3000" dirty="0">
                <a:effectLst/>
              </a:rPr>
              <a:t>, який бере участь у розробці та виконанні індивідуальних навчальних планів та програм, адаптує навчальні матеріали з урахуванням індивідуальних особливостей </a:t>
            </a:r>
            <a:r>
              <a:rPr lang="uk-UA" sz="3000" dirty="0" err="1">
                <a:effectLst/>
              </a:rPr>
              <a:t>навчально</a:t>
            </a:r>
            <a:r>
              <a:rPr lang="uk-UA" sz="3000" dirty="0">
                <a:effectLst/>
              </a:rPr>
              <a:t> пізнавальної діяльності дітей з особливими потребами».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38826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79512" y="2420888"/>
            <a:ext cx="8747760" cy="4238992"/>
          </a:xfrm>
        </p:spPr>
        <p:txBody>
          <a:bodyPr>
            <a:normAutofit/>
          </a:bodyPr>
          <a:lstStyle/>
          <a:p>
            <a:r>
              <a:rPr lang="uk-UA" dirty="0" smtClean="0"/>
              <a:t>(</a:t>
            </a:r>
            <a:r>
              <a:rPr lang="uk-UA" sz="2400" dirty="0" smtClean="0"/>
              <a:t>зазначає </a:t>
            </a:r>
            <a:r>
              <a:rPr lang="uk-UA" sz="2400" dirty="0"/>
              <a:t>орієнтовні кваліфікаційні характеристики асистента вчителя у класі з інклюзивним навчанням, які розроблені у зв’язку із введенням зазначеної посади в типові штатні нормативи загальноосвітніх навчальних закладів, затверджені наказом Міністерства освіти і науки від 06.12.2010 р. за № </a:t>
            </a:r>
            <a:r>
              <a:rPr lang="uk-UA" sz="2400" dirty="0" smtClean="0"/>
              <a:t>1308/8603).</a:t>
            </a:r>
          </a:p>
          <a:p>
            <a:r>
              <a:rPr lang="uk-UA" sz="2400" dirty="0" smtClean="0"/>
              <a:t>Перераховуються посадові обов'язки та функції </a:t>
            </a:r>
            <a:r>
              <a:rPr lang="uk-UA" sz="2400" dirty="0"/>
              <a:t>асистента вчителя </a:t>
            </a:r>
            <a:r>
              <a:rPr lang="uk-UA" sz="2400" dirty="0" smtClean="0"/>
              <a:t>(організаційні, навчально-розвиткові, діагностичні, прогностичні,консультативні), що він повинен знати, вміти,мати.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8557199" cy="2240280"/>
          </a:xfrm>
        </p:spPr>
        <p:txBody>
          <a:bodyPr/>
          <a:lstStyle/>
          <a:p>
            <a:pPr marL="182880" indent="0">
              <a:buNone/>
            </a:pPr>
            <a:r>
              <a:rPr lang="uk-UA" sz="3200" dirty="0">
                <a:solidFill>
                  <a:srgbClr val="FF0000"/>
                </a:solidFill>
                <a:effectLst/>
              </a:rPr>
              <a:t>Лист Міністерства освіти і науки, молоді та спорту №1/9–675 від 25.09.12 року «Щодо посадових обов’язків асистента вчителя»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14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528" y="4293095"/>
            <a:ext cx="8424936" cy="1641569"/>
          </a:xfrm>
        </p:spPr>
        <p:txBody>
          <a:bodyPr>
            <a:normAutofit fontScale="92500" lnSpcReduction="10000"/>
          </a:bodyPr>
          <a:lstStyle/>
          <a:p>
            <a:endParaRPr lang="uk-UA" sz="3600" dirty="0" smtClean="0"/>
          </a:p>
          <a:p>
            <a:r>
              <a:rPr lang="uk-UA" sz="3600" dirty="0" smtClean="0"/>
              <a:t>Перераховує і конкретизує основні функції асистента вихователя.</a:t>
            </a:r>
            <a:endParaRPr lang="uk-UA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23529" y="260649"/>
            <a:ext cx="8424936" cy="1872208"/>
          </a:xfrm>
        </p:spPr>
        <p:txBody>
          <a:bodyPr/>
          <a:lstStyle/>
          <a:p>
            <a:pPr marL="182880" indent="0">
              <a:buNone/>
            </a:pPr>
            <a:r>
              <a:rPr lang="uk-UA" sz="4800" dirty="0" smtClean="0">
                <a:solidFill>
                  <a:srgbClr val="FF0000"/>
                </a:solidFill>
              </a:rPr>
              <a:t>Лист МОН від </a:t>
            </a:r>
            <a:r>
              <a:rPr lang="uk-UA" sz="4800" dirty="0" err="1" smtClean="0">
                <a:solidFill>
                  <a:srgbClr val="FF0000"/>
                </a:solidFill>
              </a:rPr>
              <a:t>від</a:t>
            </a:r>
            <a:r>
              <a:rPr lang="uk-UA" sz="4800" dirty="0" smtClean="0">
                <a:solidFill>
                  <a:srgbClr val="FF0000"/>
                </a:solidFill>
              </a:rPr>
              <a:t> 13.11.2018 «Щодо організації діяльності інклюзивних груп у закладах дошкільної освіти»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3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ормативно – правової документації, що регламентує діяльність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Нормативно – правової документації, що регламентує діяльність</Template>
  <TotalTime>330</TotalTime>
  <Words>1488</Words>
  <Application>Microsoft Office PowerPoint</Application>
  <PresentationFormat>Экран (4:3)</PresentationFormat>
  <Paragraphs>119</Paragraphs>
  <Slides>30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Нормативно – правової документації, що регламентує діяльність</vt:lpstr>
      <vt:lpstr>Куп’янський  інклюзивно-ресурсний  центр Куп’янської міської ради  Харківської області  Міський семінар для асистентів вчителів/вихователів «Особливості роботи асистента вчителя/вихователя в інклюзивному закладі» </vt:lpstr>
      <vt:lpstr>ПЛАН РОБОТИ Теоретичний блок 1. Нормативно-правова документація, що регламентує діяльність асистента вчителя (вихователя) 2. Спільна діяльність вчителя/вихователя та асистента вчителя/вихователя. Розподіл обов'язків. 3. Документація асистента вчителя (вихователя). </vt:lpstr>
      <vt:lpstr>Презентация PowerPoint</vt:lpstr>
      <vt:lpstr>Нормативно-правова документація, що регламентує діяльність асистента вчителя (вихователя)</vt:lpstr>
      <vt:lpstr>Наказ Держспоживстандарту від 28.07.2010 №327 (Міністерством соціальної політики доповнено Класифікатор професій посадою «асистент учителя інклюзивного навчання»)  </vt:lpstr>
      <vt:lpstr>Презентация PowerPoint</vt:lpstr>
      <vt:lpstr>Постанова Кабінету Міністрів України від 15 серпня 2011 року №872 «Про затвердження Порядку організації інклюзивного навчання у загально освітніх навчальних закладах» зазначає, що «особистісно-орієнтоване спрямування навчально-виховного процесу забезпечує асистент учителя, який бере участь у розробці та виконанні індивідуальних навчальних планів та програм, адаптує навчальні матеріали з урахуванням індивідуальних особливостей навчально пізнавальної діяльності дітей з особливими потребами». </vt:lpstr>
      <vt:lpstr>Лист Міністерства освіти і науки, молоді та спорту №1/9–675 від 25.09.12 року «Щодо посадових обов’язків асистента вчителя»</vt:lpstr>
      <vt:lpstr>Лист МОН від від 13.11.2018 «Щодо організації діяльності інклюзивних груп у закладах дошкільної освіти»</vt:lpstr>
      <vt:lpstr>Постанова Кабінету Міністрів України №635 від 18 липня 2012 р.  «Про внесення змін у постанови Кабінету Міністрів України» від 14 квітня 1997 року. </vt:lpstr>
      <vt:lpstr>Презентация PowerPoint</vt:lpstr>
      <vt:lpstr>Презентация PowerPoint</vt:lpstr>
      <vt:lpstr>Презентация PowerPoint</vt:lpstr>
      <vt:lpstr>Презентация PowerPoint</vt:lpstr>
      <vt:lpstr>Наказом МОНУ  від 01.02.2018 № 90</vt:lpstr>
      <vt:lpstr>Презентация PowerPoint</vt:lpstr>
      <vt:lpstr>Презентация PowerPoint</vt:lpstr>
      <vt:lpstr>Презентация PowerPoint</vt:lpstr>
      <vt:lpstr>Наказ Міністерства освіти і науки України від 08.06.2018 №609 «Про затвердження Примірного положення про команду психолого-педагогічного супроводу дитини з особливими освітніми потребами в закладі загальної середньої та дошкільної освіти».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 – правової документації, що регламентує діяльність асистента вчителя (вихователя)</dc:title>
  <dc:creator>НАТАША</dc:creator>
  <cp:lastModifiedBy>НАТАША</cp:lastModifiedBy>
  <cp:revision>31</cp:revision>
  <dcterms:created xsi:type="dcterms:W3CDTF">2019-04-18T16:08:29Z</dcterms:created>
  <dcterms:modified xsi:type="dcterms:W3CDTF">2019-04-19T10:06:32Z</dcterms:modified>
</cp:coreProperties>
</file>